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38" r:id="rId5"/>
    <p:sldId id="367" r:id="rId6"/>
    <p:sldId id="369" r:id="rId7"/>
    <p:sldId id="406" r:id="rId8"/>
    <p:sldId id="366" r:id="rId9"/>
    <p:sldId id="407" r:id="rId10"/>
    <p:sldId id="365" r:id="rId11"/>
    <p:sldId id="355" r:id="rId12"/>
    <p:sldId id="363" r:id="rId13"/>
    <p:sldId id="364" r:id="rId14"/>
    <p:sldId id="373" r:id="rId15"/>
    <p:sldId id="375" r:id="rId16"/>
    <p:sldId id="380" r:id="rId17"/>
    <p:sldId id="411" r:id="rId18"/>
    <p:sldId id="381" r:id="rId19"/>
    <p:sldId id="409" r:id="rId20"/>
    <p:sldId id="410" r:id="rId21"/>
    <p:sldId id="387" r:id="rId22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1275">
          <p15:clr>
            <a:srgbClr val="A4A3A4"/>
          </p15:clr>
        </p15:guide>
        <p15:guide id="4" orient="horz" pos="4224">
          <p15:clr>
            <a:srgbClr val="A4A3A4"/>
          </p15:clr>
        </p15:guide>
        <p15:guide id="5" orient="horz" pos="459">
          <p15:clr>
            <a:srgbClr val="A4A3A4"/>
          </p15:clr>
        </p15:guide>
        <p15:guide id="6" orient="horz" pos="255">
          <p15:clr>
            <a:srgbClr val="A4A3A4"/>
          </p15:clr>
        </p15:guide>
        <p15:guide id="7" orient="horz" pos="1253">
          <p15:clr>
            <a:srgbClr val="A4A3A4"/>
          </p15:clr>
        </p15:guide>
        <p15:guide id="8" orient="horz" pos="981">
          <p15:clr>
            <a:srgbClr val="A4A3A4"/>
          </p15:clr>
        </p15:guide>
        <p15:guide id="9" orient="horz" pos="1003">
          <p15:clr>
            <a:srgbClr val="A4A3A4"/>
          </p15:clr>
        </p15:guide>
        <p15:guide id="10" pos="2880">
          <p15:clr>
            <a:srgbClr val="A4A3A4"/>
          </p15:clr>
        </p15:guide>
        <p15:guide id="11" pos="1111">
          <p15:clr>
            <a:srgbClr val="A4A3A4"/>
          </p15:clr>
        </p15:guide>
        <p15:guide id="12" pos="5193">
          <p15:clr>
            <a:srgbClr val="A4A3A4"/>
          </p15:clr>
        </p15:guide>
        <p15:guide id="13" pos="839">
          <p15:clr>
            <a:srgbClr val="A4A3A4"/>
          </p15:clr>
        </p15:guide>
        <p15:guide id="14" pos="5556">
          <p15:clr>
            <a:srgbClr val="A4A3A4"/>
          </p15:clr>
        </p15:guide>
        <p15:guide id="15" pos="1565">
          <p15:clr>
            <a:srgbClr val="A4A3A4"/>
          </p15:clr>
        </p15:guide>
        <p15:guide id="16" pos="1882">
          <p15:clr>
            <a:srgbClr val="A4A3A4"/>
          </p15:clr>
        </p15:guide>
        <p15:guide id="17" pos="998">
          <p15:clr>
            <a:srgbClr val="A4A3A4"/>
          </p15:clr>
        </p15:guide>
        <p15:guide id="18" pos="1406">
          <p15:clr>
            <a:srgbClr val="A4A3A4"/>
          </p15:clr>
        </p15:guide>
        <p15:guide id="19" pos="725">
          <p15:clr>
            <a:srgbClr val="A4A3A4"/>
          </p15:clr>
        </p15:guide>
        <p15:guide id="20" pos="748">
          <p15:clr>
            <a:srgbClr val="A4A3A4"/>
          </p15:clr>
        </p15:guide>
        <p15:guide id="21" pos="5284">
          <p15:clr>
            <a:srgbClr val="A4A3A4"/>
          </p15:clr>
        </p15:guide>
        <p15:guide id="22" pos="1202">
          <p15:clr>
            <a:srgbClr val="A4A3A4"/>
          </p15:clr>
        </p15:guide>
        <p15:guide id="23" orient="horz" pos="2750">
          <p15:clr>
            <a:srgbClr val="A4A3A4"/>
          </p15:clr>
        </p15:guide>
        <p15:guide id="24" orient="horz" pos="4247">
          <p15:clr>
            <a:srgbClr val="A4A3A4"/>
          </p15:clr>
        </p15:guide>
        <p15:guide id="25" orient="horz" pos="1706">
          <p15:clr>
            <a:srgbClr val="A4A3A4"/>
          </p15:clr>
        </p15:guide>
        <p15:guide id="26" orient="horz" pos="2568">
          <p15:clr>
            <a:srgbClr val="A4A3A4"/>
          </p15:clr>
        </p15:guide>
        <p15:guide id="27" orient="horz" pos="799">
          <p15:clr>
            <a:srgbClr val="A4A3A4"/>
          </p15:clr>
        </p15:guide>
        <p15:guide id="28" pos="158">
          <p15:clr>
            <a:srgbClr val="A4A3A4"/>
          </p15:clr>
        </p15:guide>
        <p15:guide id="29" pos="1610">
          <p15:clr>
            <a:srgbClr val="A4A3A4"/>
          </p15:clr>
        </p15:guide>
        <p15:guide id="30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7E"/>
    <a:srgbClr val="00B1AF"/>
    <a:srgbClr val="009BC4"/>
    <a:srgbClr val="71B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86938" autoAdjust="0"/>
  </p:normalViewPr>
  <p:slideViewPr>
    <p:cSldViewPr snapToGrid="0" showGuides="1">
      <p:cViewPr varScale="1">
        <p:scale>
          <a:sx n="80" d="100"/>
          <a:sy n="80" d="100"/>
        </p:scale>
        <p:origin x="1302" y="90"/>
      </p:cViewPr>
      <p:guideLst>
        <p:guide orient="horz" pos="2160"/>
        <p:guide orient="horz" pos="3838"/>
        <p:guide orient="horz" pos="1275"/>
        <p:guide orient="horz" pos="4224"/>
        <p:guide orient="horz" pos="459"/>
        <p:guide orient="horz" pos="255"/>
        <p:guide orient="horz" pos="1253"/>
        <p:guide orient="horz" pos="981"/>
        <p:guide orient="horz" pos="1003"/>
        <p:guide pos="2880"/>
        <p:guide pos="1111"/>
        <p:guide pos="5193"/>
        <p:guide pos="839"/>
        <p:guide pos="5556"/>
        <p:guide pos="1565"/>
        <p:guide pos="1882"/>
        <p:guide pos="998"/>
        <p:guide pos="1406"/>
        <p:guide pos="725"/>
        <p:guide pos="748"/>
        <p:guide pos="5284"/>
        <p:guide pos="1202"/>
        <p:guide orient="horz" pos="2750"/>
        <p:guide orient="horz" pos="4247"/>
        <p:guide orient="horz" pos="1706"/>
        <p:guide orient="horz" pos="2568"/>
        <p:guide orient="horz" pos="799"/>
        <p:guide pos="158"/>
        <p:guide pos="1610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B1012\Local\ACTIVITES%20OR%20(GrDF_DEV)\ENERGIE%20-%20CONCURRENCE%20(VEILLE%20&amp;%20ARGU)\PRIX%20DES%20ENERGIES\Mouvements%20tarifaires%202016\Comparateur%20Offres%20Energie-Info_08%2001%20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B1012\Local\ACTIVITES%20OR%20(GrDF_DEV)\ENERGIE%20-%20CONCURRENCE%20(VEILLE%20&amp;%20ARGU)\PRIX%20DES%20ENERGIES\Mouvements%20tarifaires%202016\Graphiques%20Prix%20des%20&#233;nergies%202000-2015%20(CEREN)_15%2012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B1012\Local\ACTIVITES%20OR%20(GrDF_DEV)\ENERGIE%20-%20CONCURRENCE%20(VEILLE%20&amp;%20ARGU)\PRIX%20DES%20ENERGIES\Mouvements%20tarifaires%202016\Prix%20annuel%20des%20Energies%20(P&#233;gase)_06%2001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fr-FR" sz="1400" dirty="0"/>
              <a:t>Factures annuelles gaz naturel selon les </a:t>
            </a:r>
            <a:r>
              <a:rPr lang="fr-FR" sz="1400" dirty="0" smtClean="0"/>
              <a:t>offres</a:t>
            </a:r>
            <a:r>
              <a:rPr lang="fr-FR" sz="1400" baseline="0" dirty="0" smtClean="0"/>
              <a:t> </a:t>
            </a:r>
            <a:r>
              <a:rPr lang="fr-FR" sz="1400" dirty="0" smtClean="0"/>
              <a:t>des </a:t>
            </a:r>
            <a:r>
              <a:rPr lang="fr-FR" sz="1400" dirty="0"/>
              <a:t>fournisseurs au</a:t>
            </a:r>
            <a:r>
              <a:rPr lang="fr-FR" sz="1400" baseline="0" dirty="0"/>
              <a:t> 08/01/2016 </a:t>
            </a:r>
            <a:endParaRPr lang="fr-FR" sz="1400" baseline="0" dirty="0" smtClean="0"/>
          </a:p>
          <a:p>
            <a:pPr algn="l">
              <a:defRPr sz="1200"/>
            </a:pPr>
            <a:r>
              <a:rPr lang="fr-FR" sz="1050" b="0" baseline="0" dirty="0" smtClean="0"/>
              <a:t>23 offres référencées à prix fixe, </a:t>
            </a:r>
            <a:r>
              <a:rPr lang="fr-FR" sz="1050" b="0" baseline="0" dirty="0" smtClean="0">
                <a:solidFill>
                  <a:schemeClr val="accent2"/>
                </a:solidFill>
              </a:rPr>
              <a:t>à prix indexé </a:t>
            </a:r>
            <a:r>
              <a:rPr lang="fr-FR" sz="1050" b="0" baseline="0" dirty="0" smtClean="0"/>
              <a:t>et aux </a:t>
            </a:r>
            <a:r>
              <a:rPr lang="fr-FR" sz="1050" b="0" baseline="0" dirty="0" smtClean="0">
                <a:solidFill>
                  <a:schemeClr val="accent6"/>
                </a:solidFill>
              </a:rPr>
              <a:t>Tarifs Réglementés</a:t>
            </a:r>
          </a:p>
          <a:p>
            <a:pPr algn="l">
              <a:defRPr sz="1200"/>
            </a:pPr>
            <a:r>
              <a:rPr lang="fr-FR" sz="1000" b="0" baseline="0" dirty="0" smtClean="0"/>
              <a:t>Source </a:t>
            </a:r>
            <a:r>
              <a:rPr lang="fr-FR" sz="1000" b="0" baseline="0" dirty="0"/>
              <a:t>: www.energie-info.fr</a:t>
            </a:r>
            <a:endParaRPr lang="fr-FR" sz="1400" b="0" baseline="0" dirty="0"/>
          </a:p>
        </c:rich>
      </c:tx>
      <c:layout>
        <c:manualLayout>
          <c:xMode val="edge"/>
          <c:yMode val="edge"/>
          <c:x val="6.9632651174150384E-3"/>
          <c:y val="1.233488733488733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7124750157943567E-2"/>
          <c:y val="0.24757096635647821"/>
          <c:w val="0.88005812791138549"/>
          <c:h val="0.6795514960629929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'08 01 2016'!$D$10</c:f>
              <c:strCache>
                <c:ptCount val="1"/>
                <c:pt idx="0">
                  <c:v>Prix Abonnement</c:v>
                </c:pt>
              </c:strCache>
            </c:strRef>
          </c:tx>
          <c:spPr>
            <a:solidFill>
              <a:srgbClr val="9BBB59">
                <a:lumMod val="50000"/>
                <a:alpha val="80000"/>
              </a:srgbClr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'08 01 2016'!$D$11:$D$33</c:f>
              <c:numCache>
                <c:formatCode>_-* #,##0\ [$€-40C]_-;\-* #,##0\ [$€-40C]_-;_-* "-"??\ [$€-40C]_-;_-@_-</c:formatCode>
                <c:ptCount val="23"/>
                <c:pt idx="0">
                  <c:v>234</c:v>
                </c:pt>
                <c:pt idx="1">
                  <c:v>239</c:v>
                </c:pt>
                <c:pt idx="2">
                  <c:v>237</c:v>
                </c:pt>
                <c:pt idx="3">
                  <c:v>230</c:v>
                </c:pt>
                <c:pt idx="4">
                  <c:v>234</c:v>
                </c:pt>
                <c:pt idx="5">
                  <c:v>230</c:v>
                </c:pt>
                <c:pt idx="6">
                  <c:v>230</c:v>
                </c:pt>
                <c:pt idx="7">
                  <c:v>262</c:v>
                </c:pt>
                <c:pt idx="8">
                  <c:v>239</c:v>
                </c:pt>
                <c:pt idx="9">
                  <c:v>239</c:v>
                </c:pt>
                <c:pt idx="10">
                  <c:v>291</c:v>
                </c:pt>
                <c:pt idx="11">
                  <c:v>234</c:v>
                </c:pt>
                <c:pt idx="12">
                  <c:v>234</c:v>
                </c:pt>
                <c:pt idx="13">
                  <c:v>230</c:v>
                </c:pt>
                <c:pt idx="14">
                  <c:v>232</c:v>
                </c:pt>
                <c:pt idx="15">
                  <c:v>234</c:v>
                </c:pt>
                <c:pt idx="16">
                  <c:v>234</c:v>
                </c:pt>
                <c:pt idx="17">
                  <c:v>234</c:v>
                </c:pt>
                <c:pt idx="18">
                  <c:v>234</c:v>
                </c:pt>
                <c:pt idx="19">
                  <c:v>234</c:v>
                </c:pt>
                <c:pt idx="20">
                  <c:v>266</c:v>
                </c:pt>
                <c:pt idx="21">
                  <c:v>234</c:v>
                </c:pt>
                <c:pt idx="22">
                  <c:v>239</c:v>
                </c:pt>
              </c:numCache>
            </c:numRef>
          </c:val>
        </c:ser>
        <c:ser>
          <c:idx val="2"/>
          <c:order val="1"/>
          <c:tx>
            <c:strRef>
              <c:f>'08 01 2016'!$F$10</c:f>
              <c:strCache>
                <c:ptCount val="1"/>
                <c:pt idx="0">
                  <c:v>Prix conso 18 000 kWh</c:v>
                </c:pt>
              </c:strCache>
            </c:strRef>
          </c:tx>
          <c:spPr>
            <a:solidFill>
              <a:schemeClr val="accent4">
                <a:alpha val="80000"/>
              </a:schemeClr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chemeClr val="tx2">
                  <a:alpha val="80000"/>
                </a:schemeClr>
              </a:solidFill>
            </c:spPr>
          </c:dPt>
          <c:dLbls>
            <c:dLbl>
              <c:idx val="17"/>
              <c:spPr/>
              <c:txPr>
                <a:bodyPr rot="-540000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'08 01 2016'!$F$11:$F$33</c:f>
              <c:numCache>
                <c:formatCode>_-* #,##0\ [$€-40C]_-;\-* #,##0\ [$€-40C]_-;_-* "-"??\ [$€-40C]_-;_-@_-</c:formatCode>
                <c:ptCount val="23"/>
                <c:pt idx="0">
                  <c:v>817.2</c:v>
                </c:pt>
                <c:pt idx="1">
                  <c:v>820.80000000000007</c:v>
                </c:pt>
                <c:pt idx="2">
                  <c:v>855</c:v>
                </c:pt>
                <c:pt idx="3">
                  <c:v>862.19999999999993</c:v>
                </c:pt>
                <c:pt idx="4">
                  <c:v>876.6</c:v>
                </c:pt>
                <c:pt idx="5">
                  <c:v>885.6</c:v>
                </c:pt>
                <c:pt idx="6">
                  <c:v>885.6</c:v>
                </c:pt>
                <c:pt idx="7">
                  <c:v>855</c:v>
                </c:pt>
                <c:pt idx="8">
                  <c:v>887.4</c:v>
                </c:pt>
                <c:pt idx="9">
                  <c:v>896.4</c:v>
                </c:pt>
                <c:pt idx="10">
                  <c:v>851.4</c:v>
                </c:pt>
                <c:pt idx="11">
                  <c:v>916.2</c:v>
                </c:pt>
                <c:pt idx="12">
                  <c:v>916.2</c:v>
                </c:pt>
                <c:pt idx="13">
                  <c:v>928.8</c:v>
                </c:pt>
                <c:pt idx="14">
                  <c:v>928.8</c:v>
                </c:pt>
                <c:pt idx="15">
                  <c:v>928.8</c:v>
                </c:pt>
                <c:pt idx="16">
                  <c:v>928.8</c:v>
                </c:pt>
                <c:pt idx="17">
                  <c:v>928.8</c:v>
                </c:pt>
                <c:pt idx="18">
                  <c:v>950.4</c:v>
                </c:pt>
                <c:pt idx="19">
                  <c:v>950.4</c:v>
                </c:pt>
                <c:pt idx="20">
                  <c:v>923.4</c:v>
                </c:pt>
                <c:pt idx="21">
                  <c:v>957.59999999999991</c:v>
                </c:pt>
                <c:pt idx="22">
                  <c:v>963</c:v>
                </c:pt>
              </c:numCache>
            </c:numRef>
          </c:val>
        </c:ser>
        <c:ser>
          <c:idx val="3"/>
          <c:order val="2"/>
          <c:tx>
            <c:strRef>
              <c:f>'08 01 2016'!$G$10</c:f>
              <c:strCache>
                <c:ptCount val="1"/>
                <c:pt idx="0">
                  <c:v>Facture annuelle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spPr>
                <a:solidFill>
                  <a:schemeClr val="bg1"/>
                </a:solidFill>
              </c:spPr>
              <c:txPr>
                <a:bodyPr rot="-5400000" vert="horz" anchor="t" anchorCtr="1"/>
                <a:lstStyle/>
                <a:p>
                  <a:pPr>
                    <a:defRPr sz="1000" b="1" i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bg1"/>
                </a:solidFill>
              </c:spPr>
              <c:txPr>
                <a:bodyPr rot="-5400000" vert="horz" anchor="t" anchorCtr="1"/>
                <a:lstStyle/>
                <a:p>
                  <a:pPr>
                    <a:defRPr sz="10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bg1"/>
                </a:solidFill>
              </c:spPr>
              <c:txPr>
                <a:bodyPr rot="-5400000" vert="horz" anchor="t" anchorCtr="1"/>
                <a:lstStyle/>
                <a:p>
                  <a:pPr>
                    <a:defRPr sz="10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bg1"/>
                </a:solidFill>
              </c:spPr>
              <c:txPr>
                <a:bodyPr rot="-5400000" vert="horz" anchor="t" anchorCtr="1"/>
                <a:lstStyle/>
                <a:p>
                  <a:pPr>
                    <a:defRPr sz="10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solidFill>
                  <a:schemeClr val="bg1"/>
                </a:solidFill>
              </c:spPr>
              <c:txPr>
                <a:bodyPr rot="-5400000" vert="horz" anchor="t" anchorCtr="1"/>
                <a:lstStyle/>
                <a:p>
                  <a:pPr>
                    <a:defRPr sz="10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solidFill>
                  <a:schemeClr val="tx2">
                    <a:lumMod val="75000"/>
                  </a:schemeClr>
                </a:solidFill>
              </c:spPr>
              <c:txPr>
                <a:bodyPr rot="-5400000" vert="horz" anchor="t" anchorCtr="1"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 rot="-5400000" vert="horz" anchor="t" anchorCtr="1"/>
              <a:lstStyle/>
              <a:p>
                <a:pPr>
                  <a:defRPr sz="10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'08 01 2016'!$G$11:$G$33</c:f>
              <c:numCache>
                <c:formatCode>_-* #,##0\ [$€-40C]_-;\-* #,##0\ [$€-40C]_-;_-* "-"??\ [$€-40C]_-;_-@_-</c:formatCode>
                <c:ptCount val="23"/>
                <c:pt idx="0">
                  <c:v>1051</c:v>
                </c:pt>
                <c:pt idx="1">
                  <c:v>1060</c:v>
                </c:pt>
                <c:pt idx="2">
                  <c:v>1092</c:v>
                </c:pt>
                <c:pt idx="3">
                  <c:v>1093</c:v>
                </c:pt>
                <c:pt idx="4">
                  <c:v>1111</c:v>
                </c:pt>
                <c:pt idx="5">
                  <c:v>1116</c:v>
                </c:pt>
                <c:pt idx="6">
                  <c:v>1116</c:v>
                </c:pt>
                <c:pt idx="7">
                  <c:v>1117</c:v>
                </c:pt>
                <c:pt idx="8">
                  <c:v>1127</c:v>
                </c:pt>
                <c:pt idx="9">
                  <c:v>1135</c:v>
                </c:pt>
                <c:pt idx="10">
                  <c:v>1142</c:v>
                </c:pt>
                <c:pt idx="11">
                  <c:v>1151</c:v>
                </c:pt>
                <c:pt idx="12">
                  <c:v>1151</c:v>
                </c:pt>
                <c:pt idx="13">
                  <c:v>1160</c:v>
                </c:pt>
                <c:pt idx="14">
                  <c:v>1162</c:v>
                </c:pt>
                <c:pt idx="15">
                  <c:v>1162</c:v>
                </c:pt>
                <c:pt idx="16">
                  <c:v>1162</c:v>
                </c:pt>
                <c:pt idx="17">
                  <c:v>1163</c:v>
                </c:pt>
                <c:pt idx="18">
                  <c:v>1185</c:v>
                </c:pt>
                <c:pt idx="19">
                  <c:v>1185</c:v>
                </c:pt>
                <c:pt idx="20">
                  <c:v>1189</c:v>
                </c:pt>
                <c:pt idx="21">
                  <c:v>1191</c:v>
                </c:pt>
                <c:pt idx="22">
                  <c:v>1202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7212712"/>
        <c:axId val="237214672"/>
      </c:barChart>
      <c:catAx>
        <c:axId val="237212712"/>
        <c:scaling>
          <c:orientation val="minMax"/>
        </c:scaling>
        <c:delete val="0"/>
        <c:axPos val="b"/>
        <c:majorTickMark val="out"/>
        <c:minorTickMark val="none"/>
        <c:tickLblPos val="nextTo"/>
        <c:crossAx val="237214672"/>
        <c:crosses val="autoZero"/>
        <c:auto val="1"/>
        <c:lblAlgn val="ctr"/>
        <c:lblOffset val="100"/>
        <c:noMultiLvlLbl val="0"/>
      </c:catAx>
      <c:valAx>
        <c:axId val="237214672"/>
        <c:scaling>
          <c:orientation val="minMax"/>
          <c:max val="1399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_-* #,##0\ [$€-40C]_-;\-* #,##0\ [$€-40C]_-;_-* &quot;-&quot;??\ [$€-40C]_-;_-@_-" sourceLinked="1"/>
        <c:majorTickMark val="out"/>
        <c:minorTickMark val="none"/>
        <c:tickLblPos val="nextTo"/>
        <c:crossAx val="2372127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50">
                <a:solidFill>
                  <a:schemeClr val="accent4">
                    <a:lumMod val="50000"/>
                  </a:schemeClr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050">
                <a:solidFill>
                  <a:schemeClr val="accent4"/>
                </a:solidFill>
              </a:defRPr>
            </a:pPr>
            <a:endParaRPr lang="fr-FR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8.0133770070661595E-2"/>
          <c:y val="0.18352913752913763"/>
          <c:w val="0.21941181196483034"/>
          <c:h val="7.4653457408733095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venir LT Std 65 Medium" pitchFamily="34" charset="0"/>
                <a:ea typeface="+mn-ea"/>
                <a:cs typeface="+mn-cs"/>
              </a:defRPr>
            </a:pPr>
            <a:r>
              <a:rPr lang="fr-FR" sz="1300" dirty="0">
                <a:latin typeface="Avenir LT Std 65 Medium" pitchFamily="34" charset="0"/>
              </a:rPr>
              <a:t>Factures de</a:t>
            </a:r>
            <a:r>
              <a:rPr lang="fr-FR" sz="1300" baseline="0" dirty="0">
                <a:latin typeface="Avenir LT Std 65 Medium" pitchFamily="34" charset="0"/>
              </a:rPr>
              <a:t> chauffage / ECS cumulées sur 10 ans (2006-2015) </a:t>
            </a:r>
            <a:br>
              <a:rPr lang="fr-FR" sz="1300" baseline="0" dirty="0">
                <a:latin typeface="Avenir LT Std 65 Medium" pitchFamily="34" charset="0"/>
              </a:rPr>
            </a:br>
            <a:r>
              <a:rPr lang="fr-FR" sz="1200" baseline="0" dirty="0">
                <a:latin typeface="Avenir LT Std 65 Medium" pitchFamily="34" charset="0"/>
              </a:rPr>
              <a:t>pour une consommation </a:t>
            </a:r>
            <a:r>
              <a:rPr lang="fr-FR" sz="1200" baseline="0" dirty="0" smtClean="0">
                <a:latin typeface="Avenir LT Std 65 Medium" pitchFamily="34" charset="0"/>
              </a:rPr>
              <a:t>donnée</a:t>
            </a:r>
            <a:r>
              <a:rPr lang="fr-FR" sz="1200" baseline="0" dirty="0">
                <a:latin typeface="Avenir LT Std 65 Medium" pitchFamily="34" charset="0"/>
              </a:rPr>
              <a:t>* et différentes </a:t>
            </a:r>
            <a:r>
              <a:rPr lang="fr-FR" sz="1200" baseline="0" dirty="0" smtClean="0">
                <a:latin typeface="Avenir LT Std 65 Medium" pitchFamily="34" charset="0"/>
              </a:rPr>
              <a:t>énergies </a:t>
            </a:r>
            <a:r>
              <a:rPr lang="fr-FR" sz="800" b="0" i="0" u="none" strike="noStrike" kern="1200" baseline="0" dirty="0" smtClean="0">
                <a:solidFill>
                  <a:sysClr val="windowText" lastClr="000000"/>
                </a:solidFill>
                <a:latin typeface="Avenir LT Std 55 Roman" pitchFamily="34" charset="0"/>
                <a:ea typeface="+mn-ea"/>
                <a:cs typeface="+mn-cs"/>
              </a:rPr>
              <a:t>(Prix CEREN</a:t>
            </a:r>
            <a:r>
              <a:rPr lang="fr-FR" sz="800" b="0" baseline="0" dirty="0" smtClean="0">
                <a:latin typeface="Avenir LT Std 55 Roman" pitchFamily="34" charset="0"/>
              </a:rPr>
              <a:t>)</a:t>
            </a:r>
            <a:endParaRPr lang="fr-FR" sz="1200" b="0" baseline="0" dirty="0">
              <a:latin typeface="Avenir LT Std 55 Roman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Avenir LT Std 65 Medium" pitchFamily="34" charset="0"/>
                <a:ea typeface="+mn-ea"/>
                <a:cs typeface="+mn-cs"/>
              </a:defRPr>
            </a:pPr>
            <a:r>
              <a:rPr lang="fr-FR" sz="900" b="0" i="0" baseline="0" dirty="0">
                <a:latin typeface="Avenir LT Std 35 Light" pitchFamily="34" charset="0"/>
              </a:rPr>
              <a:t>*représentative d'une maison existante de 110 m² moyennement isolée en zone H1 (nord)</a:t>
            </a:r>
            <a:endParaRPr lang="fr-FR" sz="1200" dirty="0">
              <a:latin typeface="Avenir LT Std 65 Medium" pitchFamily="34" charset="0"/>
            </a:endParaRPr>
          </a:p>
        </c:rich>
      </c:tx>
      <c:layout>
        <c:manualLayout>
          <c:xMode val="edge"/>
          <c:yMode val="edge"/>
          <c:x val="2.2100029913116381E-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1441381188508012E-2"/>
          <c:y val="0.19279713202805321"/>
          <c:w val="0.91881696449831252"/>
          <c:h val="0.6743671701942917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'Evolution Factures Moy Cumul'!$E$17</c:f>
              <c:strCache>
                <c:ptCount val="1"/>
                <c:pt idx="0">
                  <c:v>Cumul 10 ans (2006-2015)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AB200">
                  <a:alpha val="8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DB007E">
                  <a:alpha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9BC4">
                  <a:alpha val="8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1B857">
                  <a:alpha val="80000"/>
                </a:srgbClr>
              </a:solidFill>
            </c:spPr>
          </c:dPt>
          <c:dLbls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FR" sz="1000" b="1" i="0" u="none" strike="noStrike" kern="1200" baseline="0">
                    <a:solidFill>
                      <a:sysClr val="window" lastClr="FFFFFF"/>
                    </a:solidFill>
                    <a:latin typeface="Avenir LT Std 65 Medium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'Evolution Factures Moy Cumul'!$A$18:$A$21</c:f>
              <c:strCache>
                <c:ptCount val="4"/>
                <c:pt idx="0">
                  <c:v>PROPANE</c:v>
                </c:pt>
                <c:pt idx="1">
                  <c:v>FIOUL</c:v>
                </c:pt>
                <c:pt idx="2">
                  <c:v>ELECTRICITE</c:v>
                </c:pt>
                <c:pt idx="3">
                  <c:v>GAZ NATUREL</c:v>
                </c:pt>
              </c:strCache>
            </c:strRef>
          </c:cat>
          <c:val>
            <c:numRef>
              <c:f>'Evolution Factures Moy Cumul'!$E$18:$E$21</c:f>
              <c:numCache>
                <c:formatCode>General</c:formatCode>
                <c:ptCount val="4"/>
                <c:pt idx="0">
                  <c:v>20050</c:v>
                </c:pt>
                <c:pt idx="1">
                  <c:v>13260</c:v>
                </c:pt>
                <c:pt idx="2">
                  <c:v>15110</c:v>
                </c:pt>
                <c:pt idx="3">
                  <c:v>10830</c:v>
                </c:pt>
              </c:numCache>
            </c:numRef>
          </c:val>
        </c:ser>
        <c:ser>
          <c:idx val="3"/>
          <c:order val="1"/>
          <c:tx>
            <c:strRef>
              <c:f>'Evolution Factures Moy Cumul'!$F$17</c:f>
              <c:strCache>
                <c:ptCount val="1"/>
                <c:pt idx="0">
                  <c:v>Total 15 ans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5"/>
                        </a:solidFill>
                        <a:latin typeface="Avenir LT Std 65 Medium" pitchFamily="34" charset="0"/>
                      </a:defRPr>
                    </a:pPr>
                    <a:r>
                      <a:rPr lang="en-US" sz="1200">
                        <a:solidFill>
                          <a:schemeClr val="accent5"/>
                        </a:solidFill>
                        <a:latin typeface="Avenir LT Std 65 Medium" pitchFamily="34" charset="0"/>
                      </a:rPr>
                      <a:t>2</a:t>
                    </a:r>
                    <a:r>
                      <a:rPr lang="en-US">
                        <a:solidFill>
                          <a:schemeClr val="accent5"/>
                        </a:solidFill>
                      </a:rPr>
                      <a:t>0 050 €</a:t>
                    </a:r>
                  </a:p>
                </c:rich>
              </c:tx>
              <c:numFmt formatCode="#,##0\ &quot;€&quot;" sourceLinked="0"/>
              <c:spPr>
                <a:solidFill>
                  <a:schemeClr val="bg1"/>
                </a:solidFill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DB007E"/>
                        </a:solidFill>
                        <a:latin typeface="Avenir LT Std 65 Medium" pitchFamily="34" charset="0"/>
                      </a:defRPr>
                    </a:pPr>
                    <a:r>
                      <a:rPr lang="en-US" sz="1200">
                        <a:solidFill>
                          <a:srgbClr val="DB007E"/>
                        </a:solidFill>
                        <a:latin typeface="Avenir LT Std 65 Medium" pitchFamily="34" charset="0"/>
                      </a:rPr>
                      <a:t>1</a:t>
                    </a:r>
                    <a:r>
                      <a:rPr lang="en-US">
                        <a:solidFill>
                          <a:srgbClr val="DB007E"/>
                        </a:solidFill>
                      </a:rPr>
                      <a:t>3 300 €</a:t>
                    </a:r>
                  </a:p>
                </c:rich>
              </c:tx>
              <c:numFmt formatCode="#,##0\ &quot;€&quot;" sourceLinked="0"/>
              <c:spPr>
                <a:solidFill>
                  <a:schemeClr val="bg1"/>
                </a:solidFill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/>
                        </a:solidFill>
                        <a:latin typeface="Avenir LT Std 65 Medium" pitchFamily="34" charset="0"/>
                      </a:defRPr>
                    </a:pPr>
                    <a:r>
                      <a:rPr lang="en-US" sz="1200">
                        <a:solidFill>
                          <a:schemeClr val="accent2"/>
                        </a:solidFill>
                        <a:latin typeface="Avenir LT Std 65 Medium" pitchFamily="34" charset="0"/>
                      </a:rPr>
                      <a:t>1</a:t>
                    </a:r>
                    <a:r>
                      <a:rPr lang="en-US">
                        <a:solidFill>
                          <a:schemeClr val="accent2"/>
                        </a:solidFill>
                        <a:latin typeface="Avenir LT Std 65 Medium" pitchFamily="34" charset="0"/>
                      </a:rPr>
                      <a:t>5 100 </a:t>
                    </a:r>
                    <a:r>
                      <a:rPr lang="en-US">
                        <a:solidFill>
                          <a:schemeClr val="accent2"/>
                        </a:solidFill>
                      </a:rPr>
                      <a:t>€</a:t>
                    </a:r>
                  </a:p>
                </c:rich>
              </c:tx>
              <c:numFmt formatCode="#,##0\ &quot;€&quot;" sourceLinked="0"/>
              <c:spPr>
                <a:solidFill>
                  <a:schemeClr val="bg1"/>
                </a:solidFill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4"/>
                        </a:solidFill>
                        <a:latin typeface="Avenir LT Std 65 Medium" pitchFamily="34" charset="0"/>
                      </a:defRPr>
                    </a:pPr>
                    <a:r>
                      <a:rPr lang="en-US" sz="1200">
                        <a:solidFill>
                          <a:schemeClr val="accent4"/>
                        </a:solidFill>
                        <a:latin typeface="Avenir LT Std 65 Medium" pitchFamily="34" charset="0"/>
                      </a:rPr>
                      <a:t>1</a:t>
                    </a:r>
                    <a:r>
                      <a:rPr lang="en-US">
                        <a:solidFill>
                          <a:schemeClr val="accent4"/>
                        </a:solidFill>
                      </a:rPr>
                      <a:t>0 800 €</a:t>
                    </a:r>
                    <a:endParaRPr lang="en-US" b="0">
                      <a:solidFill>
                        <a:schemeClr val="accent4"/>
                      </a:solidFill>
                    </a:endParaRPr>
                  </a:p>
                </c:rich>
              </c:tx>
              <c:numFmt formatCode="#,##0\ &quot;€&quot;" sourceLinked="0"/>
              <c:spPr>
                <a:solidFill>
                  <a:schemeClr val="bg1"/>
                </a:solidFill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\ &quot;€&quot;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Avenir LT Std 65 Medium" pitchFamily="34" charset="0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'Evolution Factures Moy Cumul'!$A$18:$A$21</c:f>
              <c:strCache>
                <c:ptCount val="4"/>
                <c:pt idx="0">
                  <c:v>PROPANE</c:v>
                </c:pt>
                <c:pt idx="1">
                  <c:v>FIOUL</c:v>
                </c:pt>
                <c:pt idx="2">
                  <c:v>ELECTRICITE</c:v>
                </c:pt>
                <c:pt idx="3">
                  <c:v>GAZ NATUREL</c:v>
                </c:pt>
              </c:strCache>
            </c:strRef>
          </c:cat>
          <c:val>
            <c:numRef>
              <c:f>'Evolution Factures Moy Cumul'!$F$18:$F$21</c:f>
              <c:numCache>
                <c:formatCode>General</c:formatCode>
                <c:ptCount val="4"/>
                <c:pt idx="0">
                  <c:v>26600</c:v>
                </c:pt>
                <c:pt idx="1">
                  <c:v>17000</c:v>
                </c:pt>
                <c:pt idx="2">
                  <c:v>21500</c:v>
                </c:pt>
                <c:pt idx="3">
                  <c:v>14400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238801880"/>
        <c:axId val="238802272"/>
      </c:barChart>
      <c:catAx>
        <c:axId val="2388018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38802272"/>
        <c:crosses val="autoZero"/>
        <c:auto val="1"/>
        <c:lblAlgn val="ctr"/>
        <c:lblOffset val="100"/>
        <c:noMultiLvlLbl val="0"/>
      </c:catAx>
      <c:valAx>
        <c:axId val="238802272"/>
        <c:scaling>
          <c:orientation val="minMax"/>
          <c:max val="28000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>
                    <a:latin typeface="Avenir LT Std 55 Roman" pitchFamily="34" charset="0"/>
                  </a:defRPr>
                </a:pPr>
                <a:r>
                  <a:rPr lang="en-US" sz="900" dirty="0">
                    <a:latin typeface="Avenir LT Std 55 Roman" pitchFamily="34" charset="0"/>
                  </a:rPr>
                  <a:t>Facture </a:t>
                </a:r>
                <a:r>
                  <a:rPr lang="en-US" sz="900" dirty="0" err="1" smtClean="0">
                    <a:latin typeface="Avenir LT Std 55 Roman" pitchFamily="34" charset="0"/>
                  </a:rPr>
                  <a:t>cumulée</a:t>
                </a:r>
                <a:endParaRPr lang="en-US" sz="900" dirty="0" smtClean="0">
                  <a:latin typeface="Avenir LT Std 55 Roman" pitchFamily="34" charset="0"/>
                </a:endParaRPr>
              </a:p>
              <a:p>
                <a:pPr>
                  <a:defRPr sz="900">
                    <a:latin typeface="Avenir LT Std 55 Roman" pitchFamily="34" charset="0"/>
                  </a:defRPr>
                </a:pPr>
                <a:r>
                  <a:rPr lang="en-US" sz="900" baseline="0" dirty="0" smtClean="0">
                    <a:latin typeface="Avenir LT Std 55 Roman" pitchFamily="34" charset="0"/>
                  </a:rPr>
                  <a:t> </a:t>
                </a:r>
                <a:r>
                  <a:rPr lang="en-US" sz="900" baseline="0" dirty="0">
                    <a:latin typeface="Avenir LT Std 55 Roman" pitchFamily="34" charset="0"/>
                  </a:rPr>
                  <a:t>(en Euros TTC)</a:t>
                </a:r>
                <a:endParaRPr lang="en-US" sz="900" dirty="0">
                  <a:latin typeface="Avenir LT Std 55 Roman" pitchFamily="34" charset="0"/>
                </a:endParaRPr>
              </a:p>
            </c:rich>
          </c:tx>
          <c:layout>
            <c:manualLayout>
              <c:xMode val="edge"/>
              <c:yMode val="edge"/>
              <c:x val="0.75531723027375242"/>
              <c:y val="0.87911565656565704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 b="0">
                <a:latin typeface="Avenir LT Std 55 Roman" pitchFamily="34" charset="0"/>
              </a:defRPr>
            </a:pPr>
            <a:endParaRPr lang="fr-FR"/>
          </a:p>
        </c:txPr>
        <c:crossAx val="238801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fr-FR" sz="1300" dirty="0">
                <a:latin typeface="+mj-lt"/>
              </a:rPr>
              <a:t>Evolution du prix moyen annuel </a:t>
            </a:r>
            <a:r>
              <a:rPr lang="fr-FR" sz="1300" baseline="0" dirty="0">
                <a:latin typeface="+mj-lt"/>
              </a:rPr>
              <a:t> des énergies </a:t>
            </a:r>
            <a:r>
              <a:rPr lang="fr-FR" sz="1300" baseline="0" dirty="0" smtClean="0">
                <a:latin typeface="+mj-lt"/>
              </a:rPr>
              <a:t>sur 10 ans</a:t>
            </a:r>
            <a:r>
              <a:rPr lang="fr-FR" baseline="0" dirty="0"/>
              <a:t/>
            </a:r>
            <a:br>
              <a:rPr lang="fr-FR" baseline="0" dirty="0"/>
            </a:br>
            <a:r>
              <a:rPr lang="fr-FR" sz="1000" baseline="0" dirty="0"/>
              <a:t>en c€/kWh (PCI) - </a:t>
            </a:r>
            <a:r>
              <a:rPr lang="fr-FR" sz="900" b="0" baseline="0" dirty="0"/>
              <a:t>Source : MEDDE/</a:t>
            </a:r>
            <a:r>
              <a:rPr lang="fr-FR" sz="900" b="0" baseline="0" dirty="0" err="1"/>
              <a:t>SOeS</a:t>
            </a:r>
            <a:r>
              <a:rPr lang="fr-FR" sz="900" b="0" baseline="0" dirty="0"/>
              <a:t> </a:t>
            </a:r>
            <a:endParaRPr lang="fr-FR" sz="1000" b="0" dirty="0"/>
          </a:p>
        </c:rich>
      </c:tx>
      <c:layout>
        <c:manualLayout>
          <c:xMode val="edge"/>
          <c:yMode val="edge"/>
          <c:x val="7.1054353757289787E-2"/>
          <c:y val="1.412429378531073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3535121414544213E-2"/>
          <c:y val="0.13639908358912869"/>
          <c:w val="0.89011037267498672"/>
          <c:h val="0.76544797366431205"/>
        </c:manualLayout>
      </c:layout>
      <c:lineChart>
        <c:grouping val="standard"/>
        <c:varyColors val="0"/>
        <c:ser>
          <c:idx val="0"/>
          <c:order val="0"/>
          <c:tx>
            <c:strRef>
              <c:f>'10 ans 5 énergies'!$B$6</c:f>
              <c:strCache>
                <c:ptCount val="1"/>
                <c:pt idx="0">
                  <c:v>GAZ NATUREL - Prix complet de 100 kWh PCI de gaz naturel au tarif B1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8.8194444444444575E-2"/>
                  <c:y val="2.71367521367521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 ans 5 énergies'!$A$18:$A$27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2015*</c:v>
                </c:pt>
              </c:strCache>
            </c:strRef>
          </c:cat>
          <c:val>
            <c:numRef>
              <c:f>'10 ans 5 énergies'!$B$18:$B$27</c:f>
              <c:numCache>
                <c:formatCode>0.00</c:formatCode>
                <c:ptCount val="10"/>
                <c:pt idx="0">
                  <c:v>5.29</c:v>
                </c:pt>
                <c:pt idx="1">
                  <c:v>5.3820999999999986</c:v>
                </c:pt>
                <c:pt idx="2">
                  <c:v>6.0837300000000001</c:v>
                </c:pt>
                <c:pt idx="3">
                  <c:v>5.8884299999999996</c:v>
                </c:pt>
                <c:pt idx="4">
                  <c:v>6.27773</c:v>
                </c:pt>
                <c:pt idx="5">
                  <c:v>7.0885299999999996</c:v>
                </c:pt>
                <c:pt idx="6">
                  <c:v>7.4465399999999997</c:v>
                </c:pt>
                <c:pt idx="7">
                  <c:v>7.5401299999999996</c:v>
                </c:pt>
                <c:pt idx="8">
                  <c:v>7.3265499999999975</c:v>
                </c:pt>
                <c:pt idx="9">
                  <c:v>7.1035333333333339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'10 ans 5 énergies'!$C$6</c:f>
              <c:strCache>
                <c:ptCount val="1"/>
                <c:pt idx="0">
                  <c:v>FIOUL DOMESTIQUE - Prix de 100 kWh PCI de Fioul domestique au tarif C1</c:v>
                </c:pt>
              </c:strCache>
            </c:strRef>
          </c:tx>
          <c:spPr>
            <a:ln>
              <a:solidFill>
                <a:srgbClr val="DB007E"/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0"/>
                  <c:y val="-1.507597340930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DB007E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 ans 5 énergies'!$A$18:$A$27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2015*</c:v>
                </c:pt>
              </c:strCache>
            </c:strRef>
          </c:cat>
          <c:val>
            <c:numRef>
              <c:f>'10 ans 5 énergies'!$C$18:$C$27</c:f>
              <c:numCache>
                <c:formatCode>0.00</c:formatCode>
                <c:ptCount val="10"/>
                <c:pt idx="0">
                  <c:v>6.5062700000000024</c:v>
                </c:pt>
                <c:pt idx="1">
                  <c:v>6.5288399999999962</c:v>
                </c:pt>
                <c:pt idx="2">
                  <c:v>8.3558900000000076</c:v>
                </c:pt>
                <c:pt idx="3">
                  <c:v>5.7727399999999998</c:v>
                </c:pt>
                <c:pt idx="4">
                  <c:v>7.1808199999999962</c:v>
                </c:pt>
                <c:pt idx="5">
                  <c:v>8.9048200000000008</c:v>
                </c:pt>
                <c:pt idx="6">
                  <c:v>9.7161799999999996</c:v>
                </c:pt>
                <c:pt idx="7">
                  <c:v>9.2989699999999971</c:v>
                </c:pt>
                <c:pt idx="8">
                  <c:v>8.6240100000000002</c:v>
                </c:pt>
                <c:pt idx="9">
                  <c:v>7.1121833333333315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'10 ans 5 énergies'!$D$6</c:f>
              <c:strCache>
                <c:ptCount val="1"/>
                <c:pt idx="0">
                  <c:v>ELECTRICITE - Prix complet de 100 kWh d'électricité HP/HC (puissance 12 kVA)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 ans 5 énergies'!$A$18:$A$27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2015*</c:v>
                </c:pt>
              </c:strCache>
            </c:strRef>
          </c:cat>
          <c:val>
            <c:numRef>
              <c:f>'10 ans 5 énergies'!$D$18:$D$27</c:f>
              <c:numCache>
                <c:formatCode>0.00</c:formatCode>
                <c:ptCount val="10"/>
                <c:pt idx="0">
                  <c:v>11.140829999999999</c:v>
                </c:pt>
                <c:pt idx="1">
                  <c:v>11.28</c:v>
                </c:pt>
                <c:pt idx="2">
                  <c:v>11.44167</c:v>
                </c:pt>
                <c:pt idx="3">
                  <c:v>11.628329999999998</c:v>
                </c:pt>
                <c:pt idx="4">
                  <c:v>11.905830000000007</c:v>
                </c:pt>
                <c:pt idx="5">
                  <c:v>12.77758</c:v>
                </c:pt>
                <c:pt idx="6">
                  <c:v>13.399730000000007</c:v>
                </c:pt>
                <c:pt idx="7">
                  <c:v>14.383090000000006</c:v>
                </c:pt>
                <c:pt idx="8">
                  <c:v>14.864570000000002</c:v>
                </c:pt>
                <c:pt idx="9">
                  <c:v>15.547291666666665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'10 ans 5 énergies'!$E$6</c:f>
              <c:strCache>
                <c:ptCount val="1"/>
                <c:pt idx="0">
                  <c:v>PROPANE - Prix de 100 kWh PCI de propane en citerne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chemeClr val="accent5"/>
                </a:solidFill>
                <a:prstDash val="sysDash"/>
              </a:ln>
            </c:spPr>
          </c:dPt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 ans 5 énergies'!$A$18:$A$27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2015*</c:v>
                </c:pt>
              </c:strCache>
            </c:strRef>
          </c:cat>
          <c:val>
            <c:numRef>
              <c:f>'10 ans 5 énergies'!$E$18:$E$27</c:f>
              <c:numCache>
                <c:formatCode>0.00</c:formatCode>
                <c:ptCount val="10"/>
                <c:pt idx="0">
                  <c:v>9.8634400000000078</c:v>
                </c:pt>
                <c:pt idx="1">
                  <c:v>10.02397</c:v>
                </c:pt>
                <c:pt idx="2">
                  <c:v>11.31733</c:v>
                </c:pt>
                <c:pt idx="3">
                  <c:v>9.8516400000000068</c:v>
                </c:pt>
                <c:pt idx="4">
                  <c:v>10.501570000000001</c:v>
                </c:pt>
                <c:pt idx="5">
                  <c:v>12.05133</c:v>
                </c:pt>
                <c:pt idx="6">
                  <c:v>12.922840000000004</c:v>
                </c:pt>
                <c:pt idx="7">
                  <c:v>13.2723</c:v>
                </c:pt>
                <c:pt idx="8">
                  <c:v>13.37806</c:v>
                </c:pt>
                <c:pt idx="9">
                  <c:v>12.566666666666675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'10 ans 5 énergies'!$F$6</c:f>
              <c:strCache>
                <c:ptCount val="1"/>
                <c:pt idx="0">
                  <c:v>BOIS GRANULES en VRAC : Prix complet de 100 kWh PCI (livraison Vrac de 5 tonnes à 50 km)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</c:dPt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 ans 5 énergies'!$A$18:$A$27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2015*</c:v>
                </c:pt>
              </c:strCache>
            </c:strRef>
          </c:cat>
          <c:val>
            <c:numRef>
              <c:f>'10 ans 5 énergies'!$F$18:$F$27</c:f>
              <c:numCache>
                <c:formatCode>0.00</c:formatCode>
                <c:ptCount val="10"/>
                <c:pt idx="1">
                  <c:v>4.6549999999999958</c:v>
                </c:pt>
                <c:pt idx="2">
                  <c:v>4.662499999999997</c:v>
                </c:pt>
                <c:pt idx="3">
                  <c:v>4.7150000000000007</c:v>
                </c:pt>
                <c:pt idx="4">
                  <c:v>4.8249999999999957</c:v>
                </c:pt>
                <c:pt idx="5">
                  <c:v>5.1874999999999973</c:v>
                </c:pt>
                <c:pt idx="6">
                  <c:v>5.2700000000000014</c:v>
                </c:pt>
                <c:pt idx="7">
                  <c:v>5.68</c:v>
                </c:pt>
                <c:pt idx="8">
                  <c:v>6.1324999999999985</c:v>
                </c:pt>
                <c:pt idx="9">
                  <c:v>5.8266666666666653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8798352"/>
        <c:axId val="238803840"/>
      </c:lineChart>
      <c:catAx>
        <c:axId val="23879835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  <a:alpha val="40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 algn="r">
                  <a:defRPr sz="700" b="0"/>
                </a:pPr>
                <a:r>
                  <a:rPr lang="fr-FR" sz="700" b="0" dirty="0"/>
                  <a:t>* moyenne</a:t>
                </a:r>
                <a:r>
                  <a:rPr lang="fr-FR" sz="700" b="0" baseline="0" dirty="0"/>
                  <a:t> des 3 premiers trimestres 2015 pour </a:t>
                </a:r>
                <a:r>
                  <a:rPr lang="fr-FR" sz="700" b="0" baseline="0" dirty="0" smtClean="0"/>
                  <a:t>Propane et granulés bois</a:t>
                </a:r>
                <a:endParaRPr lang="fr-FR" sz="700" b="0" dirty="0"/>
              </a:p>
            </c:rich>
          </c:tx>
          <c:layout>
            <c:manualLayout>
              <c:xMode val="edge"/>
              <c:yMode val="edge"/>
              <c:x val="0.52561941425120773"/>
              <c:y val="0.9645828584995256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38803840"/>
        <c:crosses val="autoZero"/>
        <c:auto val="1"/>
        <c:lblAlgn val="ctr"/>
        <c:lblOffset val="100"/>
        <c:tickLblSkip val="3"/>
        <c:noMultiLvlLbl val="0"/>
      </c:catAx>
      <c:valAx>
        <c:axId val="238803840"/>
        <c:scaling>
          <c:orientation val="minMax"/>
          <c:max val="16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Prix du kWh en</a:t>
                </a:r>
                <a:r>
                  <a:rPr lang="fr-FR" baseline="0"/>
                  <a:t> c€ TTC</a:t>
                </a:r>
                <a:endParaRPr lang="fr-FR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387983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>
                <a:solidFill>
                  <a:schemeClr val="accent4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800">
                <a:solidFill>
                  <a:srgbClr val="DB007E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800">
                <a:solidFill>
                  <a:schemeClr val="accent2"/>
                </a:solidFill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800">
                <a:solidFill>
                  <a:schemeClr val="accent5"/>
                </a:solidFill>
              </a:defRPr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 sz="800">
                <a:solidFill>
                  <a:schemeClr val="accent5">
                    <a:lumMod val="75000"/>
                  </a:schemeClr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7.8330917874396208E-2"/>
          <c:y val="0.71778846153846165"/>
          <c:w val="0.79152853260869604"/>
          <c:h val="0.1736645299145297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89EB7-202E-4A18-9936-2ECF28B41D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058EB47-95CC-4D13-A0F8-82EF75BD94A7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 smtClean="0"/>
            <a:t>Matière</a:t>
          </a:r>
        </a:p>
        <a:p>
          <a:r>
            <a:rPr lang="fr-FR" dirty="0" smtClean="0"/>
            <a:t>48%</a:t>
          </a:r>
          <a:endParaRPr lang="fr-FR" dirty="0"/>
        </a:p>
      </dgm:t>
    </dgm:pt>
    <dgm:pt modelId="{58394A14-F16E-40ED-BFF1-475E21CD7CD5}" type="parTrans" cxnId="{3AC813FE-0B8A-4D2F-8056-2B4C4BDE7B8C}">
      <dgm:prSet/>
      <dgm:spPr/>
      <dgm:t>
        <a:bodyPr/>
        <a:lstStyle/>
        <a:p>
          <a:endParaRPr lang="fr-FR"/>
        </a:p>
      </dgm:t>
    </dgm:pt>
    <dgm:pt modelId="{F5E57793-25F6-4270-8480-EF2C71ADB266}" type="sibTrans" cxnId="{3AC813FE-0B8A-4D2F-8056-2B4C4BDE7B8C}">
      <dgm:prSet/>
      <dgm:spPr/>
      <dgm:t>
        <a:bodyPr/>
        <a:lstStyle/>
        <a:p>
          <a:endParaRPr lang="fr-FR"/>
        </a:p>
      </dgm:t>
    </dgm:pt>
    <dgm:pt modelId="{2C8525EC-941C-482C-ADA0-714B78481C41}">
      <dgm:prSet phldrT="[Texte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fr-FR" sz="1100" dirty="0" smtClean="0"/>
            <a:t>Indexation sur les produits pétroliers</a:t>
          </a:r>
        </a:p>
        <a:p>
          <a:r>
            <a:rPr lang="fr-FR" sz="1100" dirty="0" smtClean="0"/>
            <a:t>23%</a:t>
          </a:r>
          <a:endParaRPr lang="fr-FR" sz="1100" dirty="0"/>
        </a:p>
      </dgm:t>
    </dgm:pt>
    <dgm:pt modelId="{F3A449C1-2C06-4C6D-846F-BC1A3A711DCD}" type="parTrans" cxnId="{1436E6AA-6C3D-4FEA-8ED1-2BA086A42BA1}">
      <dgm:prSet/>
      <dgm:spPr/>
      <dgm:t>
        <a:bodyPr/>
        <a:lstStyle/>
        <a:p>
          <a:endParaRPr lang="fr-FR"/>
        </a:p>
      </dgm:t>
    </dgm:pt>
    <dgm:pt modelId="{A4B36E05-D501-4CC7-8ED3-3CDEF4E437A0}" type="sibTrans" cxnId="{1436E6AA-6C3D-4FEA-8ED1-2BA086A42BA1}">
      <dgm:prSet/>
      <dgm:spPr/>
      <dgm:t>
        <a:bodyPr/>
        <a:lstStyle/>
        <a:p>
          <a:endParaRPr lang="fr-FR"/>
        </a:p>
      </dgm:t>
    </dgm:pt>
    <dgm:pt modelId="{77CE337E-1512-4BC2-9411-F4BE31C852E3}">
      <dgm:prSet phldrT="[Texte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fr-FR" sz="1100" dirty="0" smtClean="0"/>
            <a:t>Indexation sur le taux de change €/$ : 2%</a:t>
          </a:r>
          <a:endParaRPr lang="fr-FR" sz="1100" dirty="0"/>
        </a:p>
      </dgm:t>
    </dgm:pt>
    <dgm:pt modelId="{36D5E4B8-EED9-48D6-88C2-2CDA19331FB7}" type="parTrans" cxnId="{F66A031C-2D8D-4532-BD8A-5E304001D49C}">
      <dgm:prSet/>
      <dgm:spPr/>
      <dgm:t>
        <a:bodyPr/>
        <a:lstStyle/>
        <a:p>
          <a:endParaRPr lang="fr-FR"/>
        </a:p>
      </dgm:t>
    </dgm:pt>
    <dgm:pt modelId="{19D05EAD-E453-4E7E-A7D2-E6AFD16C460C}" type="sibTrans" cxnId="{F66A031C-2D8D-4532-BD8A-5E304001D49C}">
      <dgm:prSet/>
      <dgm:spPr/>
      <dgm:t>
        <a:bodyPr/>
        <a:lstStyle/>
        <a:p>
          <a:endParaRPr lang="fr-FR"/>
        </a:p>
      </dgm:t>
    </dgm:pt>
    <dgm:pt modelId="{53B1D998-0886-4D7E-94AD-0C549C4E0592}">
      <dgm:prSet phldrT="[Texte]"/>
      <dgm:spPr>
        <a:solidFill>
          <a:srgbClr val="009BC4"/>
        </a:solidFill>
      </dgm:spPr>
      <dgm:t>
        <a:bodyPr/>
        <a:lstStyle/>
        <a:p>
          <a:r>
            <a:rPr lang="fr-FR" dirty="0" smtClean="0"/>
            <a:t>Commercialisation </a:t>
          </a:r>
        </a:p>
        <a:p>
          <a:r>
            <a:rPr lang="fr-FR" dirty="0" smtClean="0"/>
            <a:t>14%</a:t>
          </a:r>
          <a:endParaRPr lang="fr-FR" dirty="0"/>
        </a:p>
      </dgm:t>
    </dgm:pt>
    <dgm:pt modelId="{90933641-132E-408E-84D9-30C69F20E379}" type="parTrans" cxnId="{8CFA115B-3737-4033-9B13-CDA4CCDFD6B2}">
      <dgm:prSet/>
      <dgm:spPr/>
      <dgm:t>
        <a:bodyPr/>
        <a:lstStyle/>
        <a:p>
          <a:endParaRPr lang="fr-FR"/>
        </a:p>
      </dgm:t>
    </dgm:pt>
    <dgm:pt modelId="{E0F4377E-DCE8-4F39-9186-F837C4437157}" type="sibTrans" cxnId="{8CFA115B-3737-4033-9B13-CDA4CCDFD6B2}">
      <dgm:prSet/>
      <dgm:spPr/>
      <dgm:t>
        <a:bodyPr/>
        <a:lstStyle/>
        <a:p>
          <a:endParaRPr lang="fr-FR"/>
        </a:p>
      </dgm:t>
    </dgm:pt>
    <dgm:pt modelId="{EC7761F7-9E6F-4EBE-B0EF-A546E4293E0C}">
      <dgm:prSet phldrT="[Texte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fr-FR" dirty="0" smtClean="0"/>
            <a:t>Commercialisation</a:t>
          </a:r>
        </a:p>
        <a:p>
          <a:r>
            <a:rPr lang="fr-FR" dirty="0" smtClean="0"/>
            <a:t>14%</a:t>
          </a:r>
          <a:endParaRPr lang="fr-FR" dirty="0"/>
        </a:p>
      </dgm:t>
    </dgm:pt>
    <dgm:pt modelId="{8D04D976-D935-4C01-B43C-EDE7055AC984}" type="parTrans" cxnId="{614E72A2-F704-4D21-B239-7DDA37F2AA8D}">
      <dgm:prSet/>
      <dgm:spPr/>
      <dgm:t>
        <a:bodyPr/>
        <a:lstStyle/>
        <a:p>
          <a:endParaRPr lang="fr-FR"/>
        </a:p>
      </dgm:t>
    </dgm:pt>
    <dgm:pt modelId="{51B7E83C-26E7-46E8-8C0D-65F98E67F8A6}" type="sibTrans" cxnId="{614E72A2-F704-4D21-B239-7DDA37F2AA8D}">
      <dgm:prSet/>
      <dgm:spPr/>
      <dgm:t>
        <a:bodyPr/>
        <a:lstStyle/>
        <a:p>
          <a:endParaRPr lang="fr-FR"/>
        </a:p>
      </dgm:t>
    </dgm:pt>
    <dgm:pt modelId="{63E87040-62F0-417A-89DC-775CA29FA417}">
      <dgm:prSet phldrT="[Texte]"/>
      <dgm:spPr>
        <a:solidFill>
          <a:srgbClr val="00B1AF"/>
        </a:solidFill>
      </dgm:spPr>
      <dgm:t>
        <a:bodyPr/>
        <a:lstStyle/>
        <a:p>
          <a:r>
            <a:rPr lang="fr-FR" dirty="0" smtClean="0"/>
            <a:t>Infrastructures</a:t>
          </a:r>
        </a:p>
        <a:p>
          <a:r>
            <a:rPr lang="fr-FR" dirty="0" smtClean="0"/>
            <a:t>39%</a:t>
          </a:r>
          <a:endParaRPr lang="fr-FR" dirty="0"/>
        </a:p>
      </dgm:t>
    </dgm:pt>
    <dgm:pt modelId="{4DB170F2-7D0A-4F10-8A8B-04CB02FE7E5F}" type="parTrans" cxnId="{C2D01A2E-571B-41EA-814D-640599770767}">
      <dgm:prSet/>
      <dgm:spPr/>
      <dgm:t>
        <a:bodyPr/>
        <a:lstStyle/>
        <a:p>
          <a:endParaRPr lang="fr-FR"/>
        </a:p>
      </dgm:t>
    </dgm:pt>
    <dgm:pt modelId="{2D2A5D6E-E46F-44EB-946E-5894778B2D0E}" type="sibTrans" cxnId="{C2D01A2E-571B-41EA-814D-640599770767}">
      <dgm:prSet/>
      <dgm:spPr/>
      <dgm:t>
        <a:bodyPr/>
        <a:lstStyle/>
        <a:p>
          <a:endParaRPr lang="fr-FR"/>
        </a:p>
      </dgm:t>
    </dgm:pt>
    <dgm:pt modelId="{73890737-D553-415B-A0FF-CA0312032AAB}">
      <dgm:prSet phldrT="[Texte]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fr-FR" dirty="0" smtClean="0"/>
            <a:t>Distribution </a:t>
          </a:r>
        </a:p>
        <a:p>
          <a:r>
            <a:rPr lang="fr-FR" dirty="0" smtClean="0"/>
            <a:t>27%</a:t>
          </a:r>
          <a:endParaRPr lang="fr-FR" dirty="0"/>
        </a:p>
      </dgm:t>
    </dgm:pt>
    <dgm:pt modelId="{ED17BE96-6A56-4A39-833A-450DDED3C953}" type="parTrans" cxnId="{8C9A7BE2-40E3-405D-BD2F-FA644AFBA5CE}">
      <dgm:prSet/>
      <dgm:spPr/>
      <dgm:t>
        <a:bodyPr/>
        <a:lstStyle/>
        <a:p>
          <a:endParaRPr lang="fr-FR"/>
        </a:p>
      </dgm:t>
    </dgm:pt>
    <dgm:pt modelId="{A343EC47-92E4-4976-BD04-890D1D9C4CEE}" type="sibTrans" cxnId="{8C9A7BE2-40E3-405D-BD2F-FA644AFBA5CE}">
      <dgm:prSet/>
      <dgm:spPr/>
      <dgm:t>
        <a:bodyPr/>
        <a:lstStyle/>
        <a:p>
          <a:endParaRPr lang="fr-FR"/>
        </a:p>
      </dgm:t>
    </dgm:pt>
    <dgm:pt modelId="{6C7B35DF-82E0-4F45-A3E6-F26621D724BD}">
      <dgm:prSet phldrT="[Texte]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fr-FR" dirty="0" smtClean="0"/>
            <a:t>Transport</a:t>
          </a:r>
        </a:p>
        <a:p>
          <a:r>
            <a:rPr lang="fr-FR" smtClean="0"/>
            <a:t>8%</a:t>
          </a:r>
          <a:endParaRPr lang="fr-FR"/>
        </a:p>
      </dgm:t>
    </dgm:pt>
    <dgm:pt modelId="{AE076779-A4DC-45C9-9EAA-59280C45CE63}" type="parTrans" cxnId="{9CAE43E1-1324-4D15-8523-10893D6F3FE8}">
      <dgm:prSet/>
      <dgm:spPr/>
      <dgm:t>
        <a:bodyPr/>
        <a:lstStyle/>
        <a:p>
          <a:endParaRPr lang="fr-FR"/>
        </a:p>
      </dgm:t>
    </dgm:pt>
    <dgm:pt modelId="{4590A5A4-F442-4C3E-AA60-EB283F888A41}" type="sibTrans" cxnId="{9CAE43E1-1324-4D15-8523-10893D6F3FE8}">
      <dgm:prSet/>
      <dgm:spPr/>
      <dgm:t>
        <a:bodyPr/>
        <a:lstStyle/>
        <a:p>
          <a:endParaRPr lang="fr-FR"/>
        </a:p>
      </dgm:t>
    </dgm:pt>
    <dgm:pt modelId="{5886F345-FC32-4C6A-BC3E-168A52A982E6}">
      <dgm:prSet phldrT="[Texte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fr-FR" sz="1100" dirty="0" smtClean="0"/>
            <a:t>Indexation sur le prix du gaz</a:t>
          </a:r>
        </a:p>
        <a:p>
          <a:r>
            <a:rPr lang="fr-FR" sz="1100" dirty="0" smtClean="0"/>
            <a:t>23%</a:t>
          </a:r>
          <a:endParaRPr lang="fr-FR" sz="1100" dirty="0"/>
        </a:p>
      </dgm:t>
    </dgm:pt>
    <dgm:pt modelId="{C20B9E23-004D-43E6-AD63-A5EB4ADB07F9}" type="parTrans" cxnId="{50A55D71-8758-4EB8-9231-C6B855F85DE9}">
      <dgm:prSet/>
      <dgm:spPr/>
      <dgm:t>
        <a:bodyPr/>
        <a:lstStyle/>
        <a:p>
          <a:endParaRPr lang="fr-FR"/>
        </a:p>
      </dgm:t>
    </dgm:pt>
    <dgm:pt modelId="{4D1EA3B9-0CB4-41DA-A8EF-A6A3E0B0EE68}" type="sibTrans" cxnId="{50A55D71-8758-4EB8-9231-C6B855F85DE9}">
      <dgm:prSet/>
      <dgm:spPr/>
      <dgm:t>
        <a:bodyPr/>
        <a:lstStyle/>
        <a:p>
          <a:endParaRPr lang="fr-FR"/>
        </a:p>
      </dgm:t>
    </dgm:pt>
    <dgm:pt modelId="{4F076383-C786-4942-9115-7A8F45B6FFA1}">
      <dgm:prSet phldrT="[Texte]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fr-FR" dirty="0" smtClean="0"/>
            <a:t>Stockage</a:t>
          </a:r>
        </a:p>
        <a:p>
          <a:r>
            <a:rPr lang="fr-FR" dirty="0" smtClean="0"/>
            <a:t>5%</a:t>
          </a:r>
          <a:endParaRPr lang="fr-FR" dirty="0"/>
        </a:p>
      </dgm:t>
    </dgm:pt>
    <dgm:pt modelId="{2155FB09-CDC7-4308-B72B-2994354157F0}" type="parTrans" cxnId="{3B053F08-BF3A-4679-8A70-821162D29DC7}">
      <dgm:prSet/>
      <dgm:spPr/>
      <dgm:t>
        <a:bodyPr/>
        <a:lstStyle/>
        <a:p>
          <a:endParaRPr lang="fr-FR"/>
        </a:p>
      </dgm:t>
    </dgm:pt>
    <dgm:pt modelId="{0C14D51F-44EB-487E-B512-92B54FE45FA9}" type="sibTrans" cxnId="{3B053F08-BF3A-4679-8A70-821162D29DC7}">
      <dgm:prSet/>
      <dgm:spPr/>
      <dgm:t>
        <a:bodyPr/>
        <a:lstStyle/>
        <a:p>
          <a:endParaRPr lang="fr-FR"/>
        </a:p>
      </dgm:t>
    </dgm:pt>
    <dgm:pt modelId="{DA73B7AF-5AB6-4F58-ACD4-7BA0DBA34004}" type="pres">
      <dgm:prSet presAssocID="{0F789EB7-202E-4A18-9936-2ECF28B41D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E3715E-6FF3-4A71-8D62-BAFF56B7DE89}" type="pres">
      <dgm:prSet presAssocID="{3058EB47-95CC-4D13-A0F8-82EF75BD94A7}" presName="compNode" presStyleCnt="0"/>
      <dgm:spPr/>
    </dgm:pt>
    <dgm:pt modelId="{C27E4034-7543-4C81-8B5F-9CD48FF3F1D3}" type="pres">
      <dgm:prSet presAssocID="{3058EB47-95CC-4D13-A0F8-82EF75BD94A7}" presName="aNode" presStyleLbl="bgShp" presStyleIdx="0" presStyleCnt="3" custLinFactNeighborX="-6035" custLinFactNeighborY="1295"/>
      <dgm:spPr/>
      <dgm:t>
        <a:bodyPr/>
        <a:lstStyle/>
        <a:p>
          <a:endParaRPr lang="fr-FR"/>
        </a:p>
      </dgm:t>
    </dgm:pt>
    <dgm:pt modelId="{08B641D0-4803-40D2-B63F-245A6EA626B3}" type="pres">
      <dgm:prSet presAssocID="{3058EB47-95CC-4D13-A0F8-82EF75BD94A7}" presName="textNode" presStyleLbl="bgShp" presStyleIdx="0" presStyleCnt="3"/>
      <dgm:spPr/>
      <dgm:t>
        <a:bodyPr/>
        <a:lstStyle/>
        <a:p>
          <a:endParaRPr lang="fr-FR"/>
        </a:p>
      </dgm:t>
    </dgm:pt>
    <dgm:pt modelId="{620A5442-E7BA-4DC9-AE06-089A9BD7FECA}" type="pres">
      <dgm:prSet presAssocID="{3058EB47-95CC-4D13-A0F8-82EF75BD94A7}" presName="compChildNode" presStyleCnt="0"/>
      <dgm:spPr/>
    </dgm:pt>
    <dgm:pt modelId="{A265DF8F-2503-4F12-AE7B-6406119CE9A3}" type="pres">
      <dgm:prSet presAssocID="{3058EB47-95CC-4D13-A0F8-82EF75BD94A7}" presName="theInnerList" presStyleCnt="0"/>
      <dgm:spPr/>
    </dgm:pt>
    <dgm:pt modelId="{8459DC85-333E-4FED-B282-F16238B0FB95}" type="pres">
      <dgm:prSet presAssocID="{2C8525EC-941C-482C-ADA0-714B78481C41}" presName="childNode" presStyleLbl="node1" presStyleIdx="0" presStyleCnt="7" custScaleY="87395" custLinFactNeighborY="58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1910BC-7EAE-4D47-BC2C-DFC6006D6B29}" type="pres">
      <dgm:prSet presAssocID="{2C8525EC-941C-482C-ADA0-714B78481C41}" presName="aSpace2" presStyleCnt="0"/>
      <dgm:spPr/>
    </dgm:pt>
    <dgm:pt modelId="{AC30D4BB-7435-4899-9C16-5812DD15F0E1}" type="pres">
      <dgm:prSet presAssocID="{5886F345-FC32-4C6A-BC3E-168A52A982E6}" presName="childNode" presStyleLbl="node1" presStyleIdx="1" presStyleCnt="7" custScaleY="87283" custLinFactNeighborX="1391" custLinFactNeighborY="-203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4FBBEB-5F17-4DCD-9BE5-A055AFC17675}" type="pres">
      <dgm:prSet presAssocID="{5886F345-FC32-4C6A-BC3E-168A52A982E6}" presName="aSpace2" presStyleCnt="0"/>
      <dgm:spPr/>
    </dgm:pt>
    <dgm:pt modelId="{1A13C56C-09DC-4175-BFCD-C2D672FE80F0}" type="pres">
      <dgm:prSet presAssocID="{77CE337E-1512-4BC2-9411-F4BE31C852E3}" presName="childNode" presStyleLbl="node1" presStyleIdx="2" presStyleCnt="7" custScaleY="28219" custLinFactNeighborX="3048" custLinFactNeighborY="-328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6707D6-9BE4-44ED-BBF9-A307B75BE8F7}" type="pres">
      <dgm:prSet presAssocID="{3058EB47-95CC-4D13-A0F8-82EF75BD94A7}" presName="aSpace" presStyleCnt="0"/>
      <dgm:spPr/>
    </dgm:pt>
    <dgm:pt modelId="{D8E78EAE-5A75-4749-920D-4950603E3769}" type="pres">
      <dgm:prSet presAssocID="{53B1D998-0886-4D7E-94AD-0C549C4E0592}" presName="compNode" presStyleCnt="0"/>
      <dgm:spPr/>
    </dgm:pt>
    <dgm:pt modelId="{094D8CD0-6DE8-46C8-9F4A-A29C9D1DF603}" type="pres">
      <dgm:prSet presAssocID="{53B1D998-0886-4D7E-94AD-0C549C4E0592}" presName="aNode" presStyleLbl="bgShp" presStyleIdx="1" presStyleCnt="3" custLinFactNeighborX="-914" custLinFactNeighborY="1295"/>
      <dgm:spPr/>
      <dgm:t>
        <a:bodyPr/>
        <a:lstStyle/>
        <a:p>
          <a:endParaRPr lang="fr-FR"/>
        </a:p>
      </dgm:t>
    </dgm:pt>
    <dgm:pt modelId="{E1B320D0-F914-4E39-A191-3188E88413A0}" type="pres">
      <dgm:prSet presAssocID="{53B1D998-0886-4D7E-94AD-0C549C4E0592}" presName="textNode" presStyleLbl="bgShp" presStyleIdx="1" presStyleCnt="3"/>
      <dgm:spPr/>
      <dgm:t>
        <a:bodyPr/>
        <a:lstStyle/>
        <a:p>
          <a:endParaRPr lang="fr-FR"/>
        </a:p>
      </dgm:t>
    </dgm:pt>
    <dgm:pt modelId="{44BDDA20-BB6B-44F8-8667-47309B96A34A}" type="pres">
      <dgm:prSet presAssocID="{53B1D998-0886-4D7E-94AD-0C549C4E0592}" presName="compChildNode" presStyleCnt="0"/>
      <dgm:spPr/>
    </dgm:pt>
    <dgm:pt modelId="{DBFA1663-C368-4ACE-958A-CB3F9C9D1135}" type="pres">
      <dgm:prSet presAssocID="{53B1D998-0886-4D7E-94AD-0C549C4E0592}" presName="theInnerList" presStyleCnt="0"/>
      <dgm:spPr/>
    </dgm:pt>
    <dgm:pt modelId="{20ABD5C0-F0F3-4CC6-9C2D-2F4E496B0A34}" type="pres">
      <dgm:prSet presAssocID="{EC7761F7-9E6F-4EBE-B0EF-A546E4293E0C}" presName="childNode" presStyleLbl="node1" presStyleIdx="3" presStyleCnt="7" custScaleY="30839" custLinFactNeighborX="-2344" custLinFactNeighborY="-296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8E2369-36A8-431F-9557-B4099E7EA8E5}" type="pres">
      <dgm:prSet presAssocID="{53B1D998-0886-4D7E-94AD-0C549C4E0592}" presName="aSpace" presStyleCnt="0"/>
      <dgm:spPr/>
    </dgm:pt>
    <dgm:pt modelId="{35647C8C-A1A7-49BA-8452-03FA9A645890}" type="pres">
      <dgm:prSet presAssocID="{63E87040-62F0-417A-89DC-775CA29FA417}" presName="compNode" presStyleCnt="0"/>
      <dgm:spPr/>
    </dgm:pt>
    <dgm:pt modelId="{5DF969EE-2EA0-4D5F-B456-E4305C10A269}" type="pres">
      <dgm:prSet presAssocID="{63E87040-62F0-417A-89DC-775CA29FA417}" presName="aNode" presStyleLbl="bgShp" presStyleIdx="2" presStyleCnt="3" custLinFactNeighborX="39" custLinFactNeighborY="5007"/>
      <dgm:spPr/>
      <dgm:t>
        <a:bodyPr/>
        <a:lstStyle/>
        <a:p>
          <a:endParaRPr lang="fr-FR"/>
        </a:p>
      </dgm:t>
    </dgm:pt>
    <dgm:pt modelId="{930FC9D4-2FAD-454F-BA7F-8707E6EF75F5}" type="pres">
      <dgm:prSet presAssocID="{63E87040-62F0-417A-89DC-775CA29FA417}" presName="textNode" presStyleLbl="bgShp" presStyleIdx="2" presStyleCnt="3"/>
      <dgm:spPr/>
      <dgm:t>
        <a:bodyPr/>
        <a:lstStyle/>
        <a:p>
          <a:endParaRPr lang="fr-FR"/>
        </a:p>
      </dgm:t>
    </dgm:pt>
    <dgm:pt modelId="{B798ED6E-0B10-444A-BD25-6C1169756A97}" type="pres">
      <dgm:prSet presAssocID="{63E87040-62F0-417A-89DC-775CA29FA417}" presName="compChildNode" presStyleCnt="0"/>
      <dgm:spPr/>
    </dgm:pt>
    <dgm:pt modelId="{76EB213D-AE04-4C34-845B-36A6C31A45B7}" type="pres">
      <dgm:prSet presAssocID="{63E87040-62F0-417A-89DC-775CA29FA417}" presName="theInnerList" presStyleCnt="0"/>
      <dgm:spPr/>
    </dgm:pt>
    <dgm:pt modelId="{2BC80E8A-F55F-4C1E-906C-7D0B3DB075BA}" type="pres">
      <dgm:prSet presAssocID="{73890737-D553-415B-A0FF-CA0312032AAB}" presName="childNode" presStyleLbl="node1" presStyleIdx="4" presStyleCnt="7" custScaleY="768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D6D084-1AEF-496D-82A6-66805D7FC4A3}" type="pres">
      <dgm:prSet presAssocID="{73890737-D553-415B-A0FF-CA0312032AAB}" presName="aSpace2" presStyleCnt="0"/>
      <dgm:spPr/>
    </dgm:pt>
    <dgm:pt modelId="{4D36E061-21D5-4C1B-9493-F3275F513B40}" type="pres">
      <dgm:prSet presAssocID="{4F076383-C786-4942-9115-7A8F45B6FFA1}" presName="childNode" presStyleLbl="node1" presStyleIdx="5" presStyleCnt="7" custScaleY="24234" custLinFactNeighborX="762" custLinFactNeighborY="-13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10E772-9B7D-4122-8B28-3024FBA976EC}" type="pres">
      <dgm:prSet presAssocID="{4F076383-C786-4942-9115-7A8F45B6FFA1}" presName="aSpace2" presStyleCnt="0"/>
      <dgm:spPr/>
    </dgm:pt>
    <dgm:pt modelId="{94991ABF-D916-4749-812B-8432472C2D12}" type="pres">
      <dgm:prSet presAssocID="{6C7B35DF-82E0-4F45-A3E6-F26621D724BD}" presName="childNode" presStyleLbl="node1" presStyleIdx="6" presStyleCnt="7" custScaleY="29860" custLinFactNeighborX="762" custLinFactNeighborY="-190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81CB9F-5303-4D65-996A-E60B7AF8811A}" type="presOf" srcId="{53B1D998-0886-4D7E-94AD-0C549C4E0592}" destId="{094D8CD0-6DE8-46C8-9F4A-A29C9D1DF603}" srcOrd="0" destOrd="0" presId="urn:microsoft.com/office/officeart/2005/8/layout/lProcess2"/>
    <dgm:cxn modelId="{B1FF0E14-7D28-4DD8-90EE-E1676BF2A1DC}" type="presOf" srcId="{63E87040-62F0-417A-89DC-775CA29FA417}" destId="{5DF969EE-2EA0-4D5F-B456-E4305C10A269}" srcOrd="0" destOrd="0" presId="urn:microsoft.com/office/officeart/2005/8/layout/lProcess2"/>
    <dgm:cxn modelId="{46E4FF89-E45A-4816-8A49-5748A082DA2C}" type="presOf" srcId="{53B1D998-0886-4D7E-94AD-0C549C4E0592}" destId="{E1B320D0-F914-4E39-A191-3188E88413A0}" srcOrd="1" destOrd="0" presId="urn:microsoft.com/office/officeart/2005/8/layout/lProcess2"/>
    <dgm:cxn modelId="{D74B0E8A-3D79-4C96-8508-ED5E89BCF081}" type="presOf" srcId="{3058EB47-95CC-4D13-A0F8-82EF75BD94A7}" destId="{08B641D0-4803-40D2-B63F-245A6EA626B3}" srcOrd="1" destOrd="0" presId="urn:microsoft.com/office/officeart/2005/8/layout/lProcess2"/>
    <dgm:cxn modelId="{6CD2B218-76FB-4E9F-A822-10AF8A88B611}" type="presOf" srcId="{4F076383-C786-4942-9115-7A8F45B6FFA1}" destId="{4D36E061-21D5-4C1B-9493-F3275F513B40}" srcOrd="0" destOrd="0" presId="urn:microsoft.com/office/officeart/2005/8/layout/lProcess2"/>
    <dgm:cxn modelId="{50A55D71-8758-4EB8-9231-C6B855F85DE9}" srcId="{3058EB47-95CC-4D13-A0F8-82EF75BD94A7}" destId="{5886F345-FC32-4C6A-BC3E-168A52A982E6}" srcOrd="1" destOrd="0" parTransId="{C20B9E23-004D-43E6-AD63-A5EB4ADB07F9}" sibTransId="{4D1EA3B9-0CB4-41DA-A8EF-A6A3E0B0EE68}"/>
    <dgm:cxn modelId="{1436E6AA-6C3D-4FEA-8ED1-2BA086A42BA1}" srcId="{3058EB47-95CC-4D13-A0F8-82EF75BD94A7}" destId="{2C8525EC-941C-482C-ADA0-714B78481C41}" srcOrd="0" destOrd="0" parTransId="{F3A449C1-2C06-4C6D-846F-BC1A3A711DCD}" sibTransId="{A4B36E05-D501-4CC7-8ED3-3CDEF4E437A0}"/>
    <dgm:cxn modelId="{54B73ACC-0292-4C97-BDED-9320D5B52447}" type="presOf" srcId="{6C7B35DF-82E0-4F45-A3E6-F26621D724BD}" destId="{94991ABF-D916-4749-812B-8432472C2D12}" srcOrd="0" destOrd="0" presId="urn:microsoft.com/office/officeart/2005/8/layout/lProcess2"/>
    <dgm:cxn modelId="{4D2B9AF5-9E9A-4D85-A13E-6538638236C3}" type="presOf" srcId="{77CE337E-1512-4BC2-9411-F4BE31C852E3}" destId="{1A13C56C-09DC-4175-BFCD-C2D672FE80F0}" srcOrd="0" destOrd="0" presId="urn:microsoft.com/office/officeart/2005/8/layout/lProcess2"/>
    <dgm:cxn modelId="{D6C77DFB-526A-43F3-A563-F027501C0765}" type="presOf" srcId="{3058EB47-95CC-4D13-A0F8-82EF75BD94A7}" destId="{C27E4034-7543-4C81-8B5F-9CD48FF3F1D3}" srcOrd="0" destOrd="0" presId="urn:microsoft.com/office/officeart/2005/8/layout/lProcess2"/>
    <dgm:cxn modelId="{8CFA115B-3737-4033-9B13-CDA4CCDFD6B2}" srcId="{0F789EB7-202E-4A18-9936-2ECF28B41DD3}" destId="{53B1D998-0886-4D7E-94AD-0C549C4E0592}" srcOrd="1" destOrd="0" parTransId="{90933641-132E-408E-84D9-30C69F20E379}" sibTransId="{E0F4377E-DCE8-4F39-9186-F837C4437157}"/>
    <dgm:cxn modelId="{9CAE43E1-1324-4D15-8523-10893D6F3FE8}" srcId="{63E87040-62F0-417A-89DC-775CA29FA417}" destId="{6C7B35DF-82E0-4F45-A3E6-F26621D724BD}" srcOrd="2" destOrd="0" parTransId="{AE076779-A4DC-45C9-9EAA-59280C45CE63}" sibTransId="{4590A5A4-F442-4C3E-AA60-EB283F888A41}"/>
    <dgm:cxn modelId="{8C9A7BE2-40E3-405D-BD2F-FA644AFBA5CE}" srcId="{63E87040-62F0-417A-89DC-775CA29FA417}" destId="{73890737-D553-415B-A0FF-CA0312032AAB}" srcOrd="0" destOrd="0" parTransId="{ED17BE96-6A56-4A39-833A-450DDED3C953}" sibTransId="{A343EC47-92E4-4976-BD04-890D1D9C4CEE}"/>
    <dgm:cxn modelId="{F66A031C-2D8D-4532-BD8A-5E304001D49C}" srcId="{3058EB47-95CC-4D13-A0F8-82EF75BD94A7}" destId="{77CE337E-1512-4BC2-9411-F4BE31C852E3}" srcOrd="2" destOrd="0" parTransId="{36D5E4B8-EED9-48D6-88C2-2CDA19331FB7}" sibTransId="{19D05EAD-E453-4E7E-A7D2-E6AFD16C460C}"/>
    <dgm:cxn modelId="{C2D01A2E-571B-41EA-814D-640599770767}" srcId="{0F789EB7-202E-4A18-9936-2ECF28B41DD3}" destId="{63E87040-62F0-417A-89DC-775CA29FA417}" srcOrd="2" destOrd="0" parTransId="{4DB170F2-7D0A-4F10-8A8B-04CB02FE7E5F}" sibTransId="{2D2A5D6E-E46F-44EB-946E-5894778B2D0E}"/>
    <dgm:cxn modelId="{3B053F08-BF3A-4679-8A70-821162D29DC7}" srcId="{63E87040-62F0-417A-89DC-775CA29FA417}" destId="{4F076383-C786-4942-9115-7A8F45B6FFA1}" srcOrd="1" destOrd="0" parTransId="{2155FB09-CDC7-4308-B72B-2994354157F0}" sibTransId="{0C14D51F-44EB-487E-B512-92B54FE45FA9}"/>
    <dgm:cxn modelId="{0452506F-5006-4F14-ACDC-394693171327}" type="presOf" srcId="{63E87040-62F0-417A-89DC-775CA29FA417}" destId="{930FC9D4-2FAD-454F-BA7F-8707E6EF75F5}" srcOrd="1" destOrd="0" presId="urn:microsoft.com/office/officeart/2005/8/layout/lProcess2"/>
    <dgm:cxn modelId="{614E72A2-F704-4D21-B239-7DDA37F2AA8D}" srcId="{53B1D998-0886-4D7E-94AD-0C549C4E0592}" destId="{EC7761F7-9E6F-4EBE-B0EF-A546E4293E0C}" srcOrd="0" destOrd="0" parTransId="{8D04D976-D935-4C01-B43C-EDE7055AC984}" sibTransId="{51B7E83C-26E7-46E8-8C0D-65F98E67F8A6}"/>
    <dgm:cxn modelId="{06C27B5B-1E5D-4ADA-A1E5-914ACF0FBD8F}" type="presOf" srcId="{EC7761F7-9E6F-4EBE-B0EF-A546E4293E0C}" destId="{20ABD5C0-F0F3-4CC6-9C2D-2F4E496B0A34}" srcOrd="0" destOrd="0" presId="urn:microsoft.com/office/officeart/2005/8/layout/lProcess2"/>
    <dgm:cxn modelId="{5F06D857-F3E9-494A-91B5-C3A5FDECB44A}" type="presOf" srcId="{5886F345-FC32-4C6A-BC3E-168A52A982E6}" destId="{AC30D4BB-7435-4899-9C16-5812DD15F0E1}" srcOrd="0" destOrd="0" presId="urn:microsoft.com/office/officeart/2005/8/layout/lProcess2"/>
    <dgm:cxn modelId="{3AC813FE-0B8A-4D2F-8056-2B4C4BDE7B8C}" srcId="{0F789EB7-202E-4A18-9936-2ECF28B41DD3}" destId="{3058EB47-95CC-4D13-A0F8-82EF75BD94A7}" srcOrd="0" destOrd="0" parTransId="{58394A14-F16E-40ED-BFF1-475E21CD7CD5}" sibTransId="{F5E57793-25F6-4270-8480-EF2C71ADB266}"/>
    <dgm:cxn modelId="{FE23B0EF-21AC-4B8B-A436-64ADFEEFA35A}" type="presOf" srcId="{0F789EB7-202E-4A18-9936-2ECF28B41DD3}" destId="{DA73B7AF-5AB6-4F58-ACD4-7BA0DBA34004}" srcOrd="0" destOrd="0" presId="urn:microsoft.com/office/officeart/2005/8/layout/lProcess2"/>
    <dgm:cxn modelId="{F9423224-68A1-4372-BF9A-425CA88664AD}" type="presOf" srcId="{2C8525EC-941C-482C-ADA0-714B78481C41}" destId="{8459DC85-333E-4FED-B282-F16238B0FB95}" srcOrd="0" destOrd="0" presId="urn:microsoft.com/office/officeart/2005/8/layout/lProcess2"/>
    <dgm:cxn modelId="{20DBBEB3-4928-444E-A799-3A08051C8391}" type="presOf" srcId="{73890737-D553-415B-A0FF-CA0312032AAB}" destId="{2BC80E8A-F55F-4C1E-906C-7D0B3DB075BA}" srcOrd="0" destOrd="0" presId="urn:microsoft.com/office/officeart/2005/8/layout/lProcess2"/>
    <dgm:cxn modelId="{4597D0C7-8F98-4C15-9701-02F7F282343B}" type="presParOf" srcId="{DA73B7AF-5AB6-4F58-ACD4-7BA0DBA34004}" destId="{F1E3715E-6FF3-4A71-8D62-BAFF56B7DE89}" srcOrd="0" destOrd="0" presId="urn:microsoft.com/office/officeart/2005/8/layout/lProcess2"/>
    <dgm:cxn modelId="{FE706937-782B-4F9A-898A-64093F3DF3D6}" type="presParOf" srcId="{F1E3715E-6FF3-4A71-8D62-BAFF56B7DE89}" destId="{C27E4034-7543-4C81-8B5F-9CD48FF3F1D3}" srcOrd="0" destOrd="0" presId="urn:microsoft.com/office/officeart/2005/8/layout/lProcess2"/>
    <dgm:cxn modelId="{54CE7DA5-1127-4EDB-BB2A-29FEFCF4C60B}" type="presParOf" srcId="{F1E3715E-6FF3-4A71-8D62-BAFF56B7DE89}" destId="{08B641D0-4803-40D2-B63F-245A6EA626B3}" srcOrd="1" destOrd="0" presId="urn:microsoft.com/office/officeart/2005/8/layout/lProcess2"/>
    <dgm:cxn modelId="{47FE0EAB-E19F-41D3-A753-868995FF6549}" type="presParOf" srcId="{F1E3715E-6FF3-4A71-8D62-BAFF56B7DE89}" destId="{620A5442-E7BA-4DC9-AE06-089A9BD7FECA}" srcOrd="2" destOrd="0" presId="urn:microsoft.com/office/officeart/2005/8/layout/lProcess2"/>
    <dgm:cxn modelId="{C6A49EE0-A36C-4911-AF29-E8658AB4B3A5}" type="presParOf" srcId="{620A5442-E7BA-4DC9-AE06-089A9BD7FECA}" destId="{A265DF8F-2503-4F12-AE7B-6406119CE9A3}" srcOrd="0" destOrd="0" presId="urn:microsoft.com/office/officeart/2005/8/layout/lProcess2"/>
    <dgm:cxn modelId="{24D11DA6-9736-4CC1-B162-706802DB5494}" type="presParOf" srcId="{A265DF8F-2503-4F12-AE7B-6406119CE9A3}" destId="{8459DC85-333E-4FED-B282-F16238B0FB95}" srcOrd="0" destOrd="0" presId="urn:microsoft.com/office/officeart/2005/8/layout/lProcess2"/>
    <dgm:cxn modelId="{3E7F84F5-606E-43C7-9320-FD831613080D}" type="presParOf" srcId="{A265DF8F-2503-4F12-AE7B-6406119CE9A3}" destId="{591910BC-7EAE-4D47-BC2C-DFC6006D6B29}" srcOrd="1" destOrd="0" presId="urn:microsoft.com/office/officeart/2005/8/layout/lProcess2"/>
    <dgm:cxn modelId="{162AD1E9-05D0-48F0-8102-1EC76AB86CA8}" type="presParOf" srcId="{A265DF8F-2503-4F12-AE7B-6406119CE9A3}" destId="{AC30D4BB-7435-4899-9C16-5812DD15F0E1}" srcOrd="2" destOrd="0" presId="urn:microsoft.com/office/officeart/2005/8/layout/lProcess2"/>
    <dgm:cxn modelId="{94BEAB26-F10A-4E01-881F-1CB115AE3ACD}" type="presParOf" srcId="{A265DF8F-2503-4F12-AE7B-6406119CE9A3}" destId="{B94FBBEB-5F17-4DCD-9BE5-A055AFC17675}" srcOrd="3" destOrd="0" presId="urn:microsoft.com/office/officeart/2005/8/layout/lProcess2"/>
    <dgm:cxn modelId="{41B0C455-5F36-4274-9A1C-53D059BCB1D4}" type="presParOf" srcId="{A265DF8F-2503-4F12-AE7B-6406119CE9A3}" destId="{1A13C56C-09DC-4175-BFCD-C2D672FE80F0}" srcOrd="4" destOrd="0" presId="urn:microsoft.com/office/officeart/2005/8/layout/lProcess2"/>
    <dgm:cxn modelId="{2D4AE9FD-9589-4EED-8591-2CF41C948D2F}" type="presParOf" srcId="{DA73B7AF-5AB6-4F58-ACD4-7BA0DBA34004}" destId="{E56707D6-9BE4-44ED-BBF9-A307B75BE8F7}" srcOrd="1" destOrd="0" presId="urn:microsoft.com/office/officeart/2005/8/layout/lProcess2"/>
    <dgm:cxn modelId="{EA6A3FFA-7F63-49E8-8A3A-8D11C28715F4}" type="presParOf" srcId="{DA73B7AF-5AB6-4F58-ACD4-7BA0DBA34004}" destId="{D8E78EAE-5A75-4749-920D-4950603E3769}" srcOrd="2" destOrd="0" presId="urn:microsoft.com/office/officeart/2005/8/layout/lProcess2"/>
    <dgm:cxn modelId="{EE4DFA01-472E-447B-93F6-13C03E3741B2}" type="presParOf" srcId="{D8E78EAE-5A75-4749-920D-4950603E3769}" destId="{094D8CD0-6DE8-46C8-9F4A-A29C9D1DF603}" srcOrd="0" destOrd="0" presId="urn:microsoft.com/office/officeart/2005/8/layout/lProcess2"/>
    <dgm:cxn modelId="{2E7A90A3-7DDB-46E7-A3F3-C86A31AB8E5D}" type="presParOf" srcId="{D8E78EAE-5A75-4749-920D-4950603E3769}" destId="{E1B320D0-F914-4E39-A191-3188E88413A0}" srcOrd="1" destOrd="0" presId="urn:microsoft.com/office/officeart/2005/8/layout/lProcess2"/>
    <dgm:cxn modelId="{4193A465-9B13-46E0-8EAF-CA50EAC1D023}" type="presParOf" srcId="{D8E78EAE-5A75-4749-920D-4950603E3769}" destId="{44BDDA20-BB6B-44F8-8667-47309B96A34A}" srcOrd="2" destOrd="0" presId="urn:microsoft.com/office/officeart/2005/8/layout/lProcess2"/>
    <dgm:cxn modelId="{CF0FC506-573F-4B2E-97BD-866A2062BB6B}" type="presParOf" srcId="{44BDDA20-BB6B-44F8-8667-47309B96A34A}" destId="{DBFA1663-C368-4ACE-958A-CB3F9C9D1135}" srcOrd="0" destOrd="0" presId="urn:microsoft.com/office/officeart/2005/8/layout/lProcess2"/>
    <dgm:cxn modelId="{2D4C75EC-FBBA-48D8-9297-18BD647055DE}" type="presParOf" srcId="{DBFA1663-C368-4ACE-958A-CB3F9C9D1135}" destId="{20ABD5C0-F0F3-4CC6-9C2D-2F4E496B0A34}" srcOrd="0" destOrd="0" presId="urn:microsoft.com/office/officeart/2005/8/layout/lProcess2"/>
    <dgm:cxn modelId="{1D158EF3-24B7-4B82-9DB2-C42C230C2265}" type="presParOf" srcId="{DA73B7AF-5AB6-4F58-ACD4-7BA0DBA34004}" destId="{CD8E2369-36A8-431F-9557-B4099E7EA8E5}" srcOrd="3" destOrd="0" presId="urn:microsoft.com/office/officeart/2005/8/layout/lProcess2"/>
    <dgm:cxn modelId="{78010F91-EE9E-44AE-B2C7-B33850F8E577}" type="presParOf" srcId="{DA73B7AF-5AB6-4F58-ACD4-7BA0DBA34004}" destId="{35647C8C-A1A7-49BA-8452-03FA9A645890}" srcOrd="4" destOrd="0" presId="urn:microsoft.com/office/officeart/2005/8/layout/lProcess2"/>
    <dgm:cxn modelId="{9915BB29-25DD-489E-9050-AD05D6AFCB5B}" type="presParOf" srcId="{35647C8C-A1A7-49BA-8452-03FA9A645890}" destId="{5DF969EE-2EA0-4D5F-B456-E4305C10A269}" srcOrd="0" destOrd="0" presId="urn:microsoft.com/office/officeart/2005/8/layout/lProcess2"/>
    <dgm:cxn modelId="{978A2BCC-25A6-4BC1-A67D-F1337DA96249}" type="presParOf" srcId="{35647C8C-A1A7-49BA-8452-03FA9A645890}" destId="{930FC9D4-2FAD-454F-BA7F-8707E6EF75F5}" srcOrd="1" destOrd="0" presId="urn:microsoft.com/office/officeart/2005/8/layout/lProcess2"/>
    <dgm:cxn modelId="{33E6F280-357F-47C1-B30E-18701F02EA50}" type="presParOf" srcId="{35647C8C-A1A7-49BA-8452-03FA9A645890}" destId="{B798ED6E-0B10-444A-BD25-6C1169756A97}" srcOrd="2" destOrd="0" presId="urn:microsoft.com/office/officeart/2005/8/layout/lProcess2"/>
    <dgm:cxn modelId="{44093AB7-9D12-4C41-B8C0-D8B49B32C36E}" type="presParOf" srcId="{B798ED6E-0B10-444A-BD25-6C1169756A97}" destId="{76EB213D-AE04-4C34-845B-36A6C31A45B7}" srcOrd="0" destOrd="0" presId="urn:microsoft.com/office/officeart/2005/8/layout/lProcess2"/>
    <dgm:cxn modelId="{2AD50E64-E0E4-4273-B3A4-53E046E9F495}" type="presParOf" srcId="{76EB213D-AE04-4C34-845B-36A6C31A45B7}" destId="{2BC80E8A-F55F-4C1E-906C-7D0B3DB075BA}" srcOrd="0" destOrd="0" presId="urn:microsoft.com/office/officeart/2005/8/layout/lProcess2"/>
    <dgm:cxn modelId="{7FF137C9-CF70-4E01-9320-43E4B927838C}" type="presParOf" srcId="{76EB213D-AE04-4C34-845B-36A6C31A45B7}" destId="{DED6D084-1AEF-496D-82A6-66805D7FC4A3}" srcOrd="1" destOrd="0" presId="urn:microsoft.com/office/officeart/2005/8/layout/lProcess2"/>
    <dgm:cxn modelId="{C661316A-4C54-4EB0-92FD-DEB467278633}" type="presParOf" srcId="{76EB213D-AE04-4C34-845B-36A6C31A45B7}" destId="{4D36E061-21D5-4C1B-9493-F3275F513B40}" srcOrd="2" destOrd="0" presId="urn:microsoft.com/office/officeart/2005/8/layout/lProcess2"/>
    <dgm:cxn modelId="{4D328FA0-734B-4987-A863-7E6F1DE1EE28}" type="presParOf" srcId="{76EB213D-AE04-4C34-845B-36A6C31A45B7}" destId="{9A10E772-9B7D-4122-8B28-3024FBA976EC}" srcOrd="3" destOrd="0" presId="urn:microsoft.com/office/officeart/2005/8/layout/lProcess2"/>
    <dgm:cxn modelId="{88E57CF7-970A-472C-BA8F-F54FBF6AFBB4}" type="presParOf" srcId="{76EB213D-AE04-4C34-845B-36A6C31A45B7}" destId="{94991ABF-D916-4749-812B-8432472C2D1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45E90-9DD8-48D4-9747-FA2F6464470B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563DEF4-B3BE-46AC-B8C5-27B0F9460625}">
      <dgm:prSet phldrT="[Texte]"/>
      <dgm:spPr/>
      <dgm:t>
        <a:bodyPr/>
        <a:lstStyle/>
        <a:p>
          <a:r>
            <a:rPr lang="fr-FR" dirty="0" smtClean="0"/>
            <a:t>ELECTRICITE            </a:t>
          </a:r>
          <a:endParaRPr lang="fr-FR" dirty="0"/>
        </a:p>
      </dgm:t>
    </dgm:pt>
    <dgm:pt modelId="{209EC39B-275F-4E39-A73E-2BBC7614B70B}" type="parTrans" cxnId="{7945A442-52CD-400D-A20F-BB6F75530BDA}">
      <dgm:prSet/>
      <dgm:spPr/>
      <dgm:t>
        <a:bodyPr/>
        <a:lstStyle/>
        <a:p>
          <a:endParaRPr lang="fr-FR"/>
        </a:p>
      </dgm:t>
    </dgm:pt>
    <dgm:pt modelId="{F05EE6A9-5BA9-4BC0-B490-8229F5E3B63C}" type="sibTrans" cxnId="{7945A442-52CD-400D-A20F-BB6F75530BDA}">
      <dgm:prSet/>
      <dgm:spPr/>
      <dgm:t>
        <a:bodyPr/>
        <a:lstStyle/>
        <a:p>
          <a:endParaRPr lang="fr-FR"/>
        </a:p>
      </dgm:t>
    </dgm:pt>
    <dgm:pt modelId="{B0653085-8BEB-4140-B44D-C5DC81A71A97}">
      <dgm:prSet phldrT="[Texte]" custT="1"/>
      <dgm:spPr/>
      <dgm:t>
        <a:bodyPr/>
        <a:lstStyle/>
        <a:p>
          <a:pPr algn="just"/>
          <a:endParaRPr lang="fr-FR" sz="1400" b="1" dirty="0" smtClean="0">
            <a:solidFill>
              <a:schemeClr val="bg1"/>
            </a:solidFill>
          </a:endParaRPr>
        </a:p>
        <a:p>
          <a:pPr algn="just"/>
          <a:r>
            <a:rPr lang="fr-FR" sz="1400" b="1" dirty="0" smtClean="0">
              <a:solidFill>
                <a:schemeClr val="bg1"/>
              </a:solidFill>
            </a:rPr>
            <a:t>Le prix de l’électricité continue de grimper :</a:t>
          </a:r>
        </a:p>
        <a:p>
          <a:pPr algn="just"/>
          <a:r>
            <a:rPr lang="fr-FR" sz="1400" b="1" dirty="0" smtClean="0">
              <a:solidFill>
                <a:schemeClr val="bg1"/>
              </a:solidFill>
            </a:rPr>
            <a:t>+4% </a:t>
          </a:r>
          <a:r>
            <a:rPr lang="fr-FR" sz="1400" dirty="0" smtClean="0">
              <a:solidFill>
                <a:schemeClr val="bg1"/>
              </a:solidFill>
            </a:rPr>
            <a:t>en 1 an</a:t>
          </a:r>
          <a:r>
            <a:rPr lang="fr-FR" sz="1400" b="1" dirty="0" smtClean="0">
              <a:solidFill>
                <a:schemeClr val="bg1"/>
              </a:solidFill>
            </a:rPr>
            <a:t>, </a:t>
          </a:r>
        </a:p>
        <a:p>
          <a:pPr algn="just"/>
          <a:r>
            <a:rPr lang="fr-FR" sz="1400" b="1" dirty="0" smtClean="0">
              <a:solidFill>
                <a:schemeClr val="bg1"/>
              </a:solidFill>
            </a:rPr>
            <a:t>+12% en 3 ans</a:t>
          </a:r>
        </a:p>
        <a:p>
          <a:pPr algn="just"/>
          <a:endParaRPr lang="fr-FR" sz="1400" dirty="0">
            <a:solidFill>
              <a:schemeClr val="bg1"/>
            </a:solidFill>
          </a:endParaRPr>
        </a:p>
      </dgm:t>
    </dgm:pt>
    <dgm:pt modelId="{3BEDA205-1813-4391-BF4B-3284592D2F9B}" type="parTrans" cxnId="{0E4A5428-05FB-435F-A1F4-BA63EF2E0F99}">
      <dgm:prSet/>
      <dgm:spPr/>
      <dgm:t>
        <a:bodyPr/>
        <a:lstStyle/>
        <a:p>
          <a:endParaRPr lang="fr-FR"/>
        </a:p>
      </dgm:t>
    </dgm:pt>
    <dgm:pt modelId="{A012CB23-DB95-4490-988B-CC4FF024E95A}" type="sibTrans" cxnId="{0E4A5428-05FB-435F-A1F4-BA63EF2E0F99}">
      <dgm:prSet/>
      <dgm:spPr/>
      <dgm:t>
        <a:bodyPr/>
        <a:lstStyle/>
        <a:p>
          <a:endParaRPr lang="fr-FR"/>
        </a:p>
      </dgm:t>
    </dgm:pt>
    <dgm:pt modelId="{CCF1E453-3434-4526-8FE0-75694F0D5336}">
      <dgm:prSet phldrT="[Texte]"/>
      <dgm:spPr/>
      <dgm:t>
        <a:bodyPr/>
        <a:lstStyle/>
        <a:p>
          <a:r>
            <a:rPr lang="fr-FR" dirty="0" smtClean="0"/>
            <a:t>FIOUL</a:t>
          </a:r>
          <a:endParaRPr lang="fr-FR" dirty="0"/>
        </a:p>
      </dgm:t>
    </dgm:pt>
    <dgm:pt modelId="{5B13D8BA-60D0-4E8B-A5EE-B08E9F0CD201}" type="parTrans" cxnId="{B2E077EE-606C-451C-8505-A3C74D3F1F2E}">
      <dgm:prSet/>
      <dgm:spPr/>
      <dgm:t>
        <a:bodyPr/>
        <a:lstStyle/>
        <a:p>
          <a:endParaRPr lang="fr-FR"/>
        </a:p>
      </dgm:t>
    </dgm:pt>
    <dgm:pt modelId="{8A13541A-2A13-421F-8BC1-D10CC10E606B}" type="sibTrans" cxnId="{B2E077EE-606C-451C-8505-A3C74D3F1F2E}">
      <dgm:prSet/>
      <dgm:spPr/>
      <dgm:t>
        <a:bodyPr/>
        <a:lstStyle/>
        <a:p>
          <a:endParaRPr lang="fr-FR"/>
        </a:p>
      </dgm:t>
    </dgm:pt>
    <dgm:pt modelId="{9C7C1296-D1AB-4071-9564-05AB0DF97405}">
      <dgm:prSet phldrT="[Texte]" custT="1"/>
      <dgm:spPr/>
      <dgm:t>
        <a:bodyPr/>
        <a:lstStyle/>
        <a:p>
          <a:pPr algn="l" rtl="0"/>
          <a:endParaRPr kumimoji="0" lang="fr-FR" sz="1400" b="1" i="0" u="none" strike="noStrike" cap="none" spc="0" normalizeH="0" baseline="0" noProof="0" dirty="0" smtClean="0">
            <a:ln>
              <a:noFill/>
            </a:ln>
            <a:solidFill>
              <a:srgbClr val="DB007E"/>
            </a:solidFill>
            <a:effectLst/>
            <a:uLnTx/>
            <a:uFillTx/>
            <a:latin typeface="+mj-lt"/>
            <a:ea typeface="+mn-ea"/>
            <a:cs typeface="+mn-cs"/>
            <a:sym typeface="Wingdings"/>
          </a:endParaRPr>
        </a:p>
        <a:p>
          <a:pPr algn="just" rtl="0"/>
          <a:r>
            <a:rPr lang="fr-FR" sz="1400" b="1" noProof="0" dirty="0" smtClean="0">
              <a:solidFill>
                <a:srgbClr val="DB007E"/>
              </a:solidFill>
            </a:rPr>
            <a:t>Le prix du fioul est en baisse continue : -20% en 1 an, </a:t>
          </a:r>
        </a:p>
        <a:p>
          <a:pPr algn="just" rtl="0"/>
          <a:r>
            <a:rPr lang="fr-FR" sz="1400" b="1" noProof="0" dirty="0" smtClean="0">
              <a:solidFill>
                <a:srgbClr val="DB007E"/>
              </a:solidFill>
            </a:rPr>
            <a:t>-44% en 3 ans</a:t>
          </a:r>
          <a:endParaRPr lang="fr-FR" sz="1400" b="1" dirty="0">
            <a:solidFill>
              <a:srgbClr val="DB007E"/>
            </a:solidFill>
          </a:endParaRPr>
        </a:p>
      </dgm:t>
    </dgm:pt>
    <dgm:pt modelId="{216AE488-3991-4D37-984B-53EBC30476F2}" type="parTrans" cxnId="{06FD7D49-23E3-45E9-AB63-110A51C8A111}">
      <dgm:prSet/>
      <dgm:spPr/>
      <dgm:t>
        <a:bodyPr/>
        <a:lstStyle/>
        <a:p>
          <a:endParaRPr lang="fr-FR"/>
        </a:p>
      </dgm:t>
    </dgm:pt>
    <dgm:pt modelId="{BE72FE49-75E4-4DE2-B0D7-BDEC7786194D}" type="sibTrans" cxnId="{06FD7D49-23E3-45E9-AB63-110A51C8A111}">
      <dgm:prSet/>
      <dgm:spPr/>
      <dgm:t>
        <a:bodyPr/>
        <a:lstStyle/>
        <a:p>
          <a:endParaRPr lang="fr-FR"/>
        </a:p>
      </dgm:t>
    </dgm:pt>
    <dgm:pt modelId="{55D3A9D3-2CF9-4DC7-A79C-07E7376681CA}" type="pres">
      <dgm:prSet presAssocID="{8CB45E90-9DD8-48D4-9747-FA2F6464470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FDDE462-633A-4631-8D87-2A9E74F27493}" type="pres">
      <dgm:prSet presAssocID="{8CB45E90-9DD8-48D4-9747-FA2F6464470B}" presName="Background" presStyleLbl="node1" presStyleIdx="0" presStyleCnt="1" custScaleX="110961" custScaleY="127190" custLinFactNeighborX="510" custLinFactNeighborY="-5467"/>
      <dgm:spPr/>
    </dgm:pt>
    <dgm:pt modelId="{41CEF425-B560-4A9E-8324-C2A40A9B49A9}" type="pres">
      <dgm:prSet presAssocID="{8CB45E90-9DD8-48D4-9747-FA2F6464470B}" presName="Divider" presStyleLbl="callout" presStyleIdx="0" presStyleCnt="1" custLinFactNeighborY="-19747"/>
      <dgm:spPr/>
    </dgm:pt>
    <dgm:pt modelId="{2EE488B9-FE9E-48A9-9EC7-A99DE8D23FDE}" type="pres">
      <dgm:prSet presAssocID="{8CB45E90-9DD8-48D4-9747-FA2F6464470B}" presName="ChildText1" presStyleLbl="revTx" presStyleIdx="0" presStyleCnt="0" custScaleX="111334" custScaleY="68081" custLinFactNeighborX="-1387" custLinFactNeighborY="-17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E25475-2112-4853-8FF5-B5BA50790B00}" type="pres">
      <dgm:prSet presAssocID="{8CB45E90-9DD8-48D4-9747-FA2F6464470B}" presName="ChildText2" presStyleLbl="revTx" presStyleIdx="0" presStyleCnt="0" custScaleX="103710" custScaleY="80615" custLinFactNeighborX="3362" custLinFactNeighborY="-11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CE1116-D944-4AA9-9027-3217DEA5CD8C}" type="pres">
      <dgm:prSet presAssocID="{8CB45E90-9DD8-48D4-9747-FA2F6464470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8FC7682C-76D3-4B5F-8299-366F2237E6D8}" type="pres">
      <dgm:prSet presAssocID="{8CB45E90-9DD8-48D4-9747-FA2F6464470B}" presName="ParentShape1" presStyleLbl="alignImgPlace1" presStyleIdx="0" presStyleCnt="2" custLinFactNeighborX="-45262" custLinFactNeighborY="633">
        <dgm:presLayoutVars/>
      </dgm:prSet>
      <dgm:spPr/>
      <dgm:t>
        <a:bodyPr/>
        <a:lstStyle/>
        <a:p>
          <a:endParaRPr lang="fr-FR"/>
        </a:p>
      </dgm:t>
    </dgm:pt>
    <dgm:pt modelId="{2D80CB1B-B8D7-47C9-8645-7EC688C6667A}" type="pres">
      <dgm:prSet presAssocID="{8CB45E90-9DD8-48D4-9747-FA2F6464470B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9C620F27-02E5-4998-86F4-822BD741DED2}" type="pres">
      <dgm:prSet presAssocID="{8CB45E90-9DD8-48D4-9747-FA2F6464470B}" presName="ParentShape2" presStyleLbl="alignImgPlace1" presStyleIdx="1" presStyleCnt="2" custLinFactNeighborX="36516" custLinFactNeighborY="-3244">
        <dgm:presLayoutVars/>
      </dgm:prSet>
      <dgm:spPr/>
      <dgm:t>
        <a:bodyPr/>
        <a:lstStyle/>
        <a:p>
          <a:endParaRPr lang="fr-FR"/>
        </a:p>
      </dgm:t>
    </dgm:pt>
  </dgm:ptLst>
  <dgm:cxnLst>
    <dgm:cxn modelId="{9F3AB447-E987-4D73-A785-B265ACD4ED4F}" type="presOf" srcId="{9C7C1296-D1AB-4071-9564-05AB0DF97405}" destId="{2EE25475-2112-4853-8FF5-B5BA50790B00}" srcOrd="0" destOrd="0" presId="urn:microsoft.com/office/officeart/2009/3/layout/OpposingIdeas"/>
    <dgm:cxn modelId="{B130BAE5-803A-4FF5-BEE2-F0EE782774DB}" type="presOf" srcId="{CCF1E453-3434-4526-8FE0-75694F0D5336}" destId="{2D80CB1B-B8D7-47C9-8645-7EC688C6667A}" srcOrd="0" destOrd="0" presId="urn:microsoft.com/office/officeart/2009/3/layout/OpposingIdeas"/>
    <dgm:cxn modelId="{74C5D6E9-7803-44E8-BE79-6C5478CDB540}" type="presOf" srcId="{1563DEF4-B3BE-46AC-B8C5-27B0F9460625}" destId="{8FC7682C-76D3-4B5F-8299-366F2237E6D8}" srcOrd="1" destOrd="0" presId="urn:microsoft.com/office/officeart/2009/3/layout/OpposingIdeas"/>
    <dgm:cxn modelId="{06FD7D49-23E3-45E9-AB63-110A51C8A111}" srcId="{CCF1E453-3434-4526-8FE0-75694F0D5336}" destId="{9C7C1296-D1AB-4071-9564-05AB0DF97405}" srcOrd="0" destOrd="0" parTransId="{216AE488-3991-4D37-984B-53EBC30476F2}" sibTransId="{BE72FE49-75E4-4DE2-B0D7-BDEC7786194D}"/>
    <dgm:cxn modelId="{0E4A5428-05FB-435F-A1F4-BA63EF2E0F99}" srcId="{1563DEF4-B3BE-46AC-B8C5-27B0F9460625}" destId="{B0653085-8BEB-4140-B44D-C5DC81A71A97}" srcOrd="0" destOrd="0" parTransId="{3BEDA205-1813-4391-BF4B-3284592D2F9B}" sibTransId="{A012CB23-DB95-4490-988B-CC4FF024E95A}"/>
    <dgm:cxn modelId="{8CB06EB4-E868-489C-9937-2D25AB62DB67}" type="presOf" srcId="{B0653085-8BEB-4140-B44D-C5DC81A71A97}" destId="{2EE488B9-FE9E-48A9-9EC7-A99DE8D23FDE}" srcOrd="0" destOrd="0" presId="urn:microsoft.com/office/officeart/2009/3/layout/OpposingIdeas"/>
    <dgm:cxn modelId="{61FF2012-0E76-4F8F-95D0-87AF838C5FD9}" type="presOf" srcId="{1563DEF4-B3BE-46AC-B8C5-27B0F9460625}" destId="{D3CE1116-D944-4AA9-9027-3217DEA5CD8C}" srcOrd="0" destOrd="0" presId="urn:microsoft.com/office/officeart/2009/3/layout/OpposingIdeas"/>
    <dgm:cxn modelId="{B2E077EE-606C-451C-8505-A3C74D3F1F2E}" srcId="{8CB45E90-9DD8-48D4-9747-FA2F6464470B}" destId="{CCF1E453-3434-4526-8FE0-75694F0D5336}" srcOrd="1" destOrd="0" parTransId="{5B13D8BA-60D0-4E8B-A5EE-B08E9F0CD201}" sibTransId="{8A13541A-2A13-421F-8BC1-D10CC10E606B}"/>
    <dgm:cxn modelId="{9D577A17-F5E6-48AD-B157-0689621BB9C4}" type="presOf" srcId="{CCF1E453-3434-4526-8FE0-75694F0D5336}" destId="{9C620F27-02E5-4998-86F4-822BD741DED2}" srcOrd="1" destOrd="0" presId="urn:microsoft.com/office/officeart/2009/3/layout/OpposingIdeas"/>
    <dgm:cxn modelId="{250E5206-AE40-41CC-85C7-01F7A0784753}" type="presOf" srcId="{8CB45E90-9DD8-48D4-9747-FA2F6464470B}" destId="{55D3A9D3-2CF9-4DC7-A79C-07E7376681CA}" srcOrd="0" destOrd="0" presId="urn:microsoft.com/office/officeart/2009/3/layout/OpposingIdeas"/>
    <dgm:cxn modelId="{7945A442-52CD-400D-A20F-BB6F75530BDA}" srcId="{8CB45E90-9DD8-48D4-9747-FA2F6464470B}" destId="{1563DEF4-B3BE-46AC-B8C5-27B0F9460625}" srcOrd="0" destOrd="0" parTransId="{209EC39B-275F-4E39-A73E-2BBC7614B70B}" sibTransId="{F05EE6A9-5BA9-4BC0-B490-8229F5E3B63C}"/>
    <dgm:cxn modelId="{64858DFA-B93C-414D-B32D-EE5F5DF45E25}" type="presParOf" srcId="{55D3A9D3-2CF9-4DC7-A79C-07E7376681CA}" destId="{FFDDE462-633A-4631-8D87-2A9E74F27493}" srcOrd="0" destOrd="0" presId="urn:microsoft.com/office/officeart/2009/3/layout/OpposingIdeas"/>
    <dgm:cxn modelId="{FEC8D492-C8F9-4785-A6A9-EE966A669CB8}" type="presParOf" srcId="{55D3A9D3-2CF9-4DC7-A79C-07E7376681CA}" destId="{41CEF425-B560-4A9E-8324-C2A40A9B49A9}" srcOrd="1" destOrd="0" presId="urn:microsoft.com/office/officeart/2009/3/layout/OpposingIdeas"/>
    <dgm:cxn modelId="{7543B13B-BA5B-4874-825E-AEAFA74ECB5D}" type="presParOf" srcId="{55D3A9D3-2CF9-4DC7-A79C-07E7376681CA}" destId="{2EE488B9-FE9E-48A9-9EC7-A99DE8D23FDE}" srcOrd="2" destOrd="0" presId="urn:microsoft.com/office/officeart/2009/3/layout/OpposingIdeas"/>
    <dgm:cxn modelId="{1455B783-F620-4965-8661-40DA785D9678}" type="presParOf" srcId="{55D3A9D3-2CF9-4DC7-A79C-07E7376681CA}" destId="{2EE25475-2112-4853-8FF5-B5BA50790B00}" srcOrd="3" destOrd="0" presId="urn:microsoft.com/office/officeart/2009/3/layout/OpposingIdeas"/>
    <dgm:cxn modelId="{C0CA77F7-17A4-497D-97CB-620A74EFD000}" type="presParOf" srcId="{55D3A9D3-2CF9-4DC7-A79C-07E7376681CA}" destId="{D3CE1116-D944-4AA9-9027-3217DEA5CD8C}" srcOrd="4" destOrd="0" presId="urn:microsoft.com/office/officeart/2009/3/layout/OpposingIdeas"/>
    <dgm:cxn modelId="{53505302-60CA-477B-8EF0-0C3431C9AA00}" type="presParOf" srcId="{55D3A9D3-2CF9-4DC7-A79C-07E7376681CA}" destId="{8FC7682C-76D3-4B5F-8299-366F2237E6D8}" srcOrd="5" destOrd="0" presId="urn:microsoft.com/office/officeart/2009/3/layout/OpposingIdeas"/>
    <dgm:cxn modelId="{2D0FE88F-6C09-4C75-A779-E6232905E6CE}" type="presParOf" srcId="{55D3A9D3-2CF9-4DC7-A79C-07E7376681CA}" destId="{2D80CB1B-B8D7-47C9-8645-7EC688C6667A}" srcOrd="6" destOrd="0" presId="urn:microsoft.com/office/officeart/2009/3/layout/OpposingIdeas"/>
    <dgm:cxn modelId="{58E67804-7BEF-4BC3-8776-4ABC8B5992D9}" type="presParOf" srcId="{55D3A9D3-2CF9-4DC7-A79C-07E7376681CA}" destId="{9C620F27-02E5-4998-86F4-822BD741DED2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E4034-7543-4C81-8B5F-9CD48FF3F1D3}">
      <dsp:nvSpPr>
        <dsp:cNvPr id="0" name=""/>
        <dsp:cNvSpPr/>
      </dsp:nvSpPr>
      <dsp:spPr>
        <a:xfrm>
          <a:off x="0" y="0"/>
          <a:ext cx="2272593" cy="469716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Matière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48%</a:t>
          </a:r>
          <a:endParaRPr lang="fr-FR" sz="2000" kern="1200" dirty="0"/>
        </a:p>
      </dsp:txBody>
      <dsp:txXfrm>
        <a:off x="0" y="0"/>
        <a:ext cx="2272593" cy="1409150"/>
      </dsp:txXfrm>
    </dsp:sp>
    <dsp:sp modelId="{8459DC85-333E-4FED-B282-F16238B0FB95}">
      <dsp:nvSpPr>
        <dsp:cNvPr id="0" name=""/>
        <dsp:cNvSpPr/>
      </dsp:nvSpPr>
      <dsp:spPr>
        <a:xfrm>
          <a:off x="228133" y="1421621"/>
          <a:ext cx="1818075" cy="11413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Indexation sur les produits pétroliers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23%</a:t>
          </a:r>
          <a:endParaRPr lang="fr-FR" sz="1100" kern="1200" dirty="0"/>
        </a:p>
      </dsp:txBody>
      <dsp:txXfrm>
        <a:off x="261561" y="1455049"/>
        <a:ext cx="1751219" cy="1074471"/>
      </dsp:txXfrm>
    </dsp:sp>
    <dsp:sp modelId="{AC30D4BB-7435-4899-9C16-5812DD15F0E1}">
      <dsp:nvSpPr>
        <dsp:cNvPr id="0" name=""/>
        <dsp:cNvSpPr/>
      </dsp:nvSpPr>
      <dsp:spPr>
        <a:xfrm>
          <a:off x="253422" y="2711271"/>
          <a:ext cx="1818075" cy="113986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Indexation sur le prix du gaz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23%</a:t>
          </a:r>
          <a:endParaRPr lang="fr-FR" sz="1100" kern="1200" dirty="0"/>
        </a:p>
      </dsp:txBody>
      <dsp:txXfrm>
        <a:off x="286807" y="2744656"/>
        <a:ext cx="1751305" cy="1073094"/>
      </dsp:txXfrm>
    </dsp:sp>
    <dsp:sp modelId="{1A13C56C-09DC-4175-BFCD-C2D672FE80F0}">
      <dsp:nvSpPr>
        <dsp:cNvPr id="0" name=""/>
        <dsp:cNvSpPr/>
      </dsp:nvSpPr>
      <dsp:spPr>
        <a:xfrm>
          <a:off x="283548" y="4026925"/>
          <a:ext cx="1818075" cy="36852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Indexation sur le taux de change €/$ : 2%</a:t>
          </a:r>
          <a:endParaRPr lang="fr-FR" sz="1100" kern="1200" dirty="0"/>
        </a:p>
      </dsp:txBody>
      <dsp:txXfrm>
        <a:off x="294342" y="4037719"/>
        <a:ext cx="1796487" cy="346935"/>
      </dsp:txXfrm>
    </dsp:sp>
    <dsp:sp modelId="{094D8CD0-6DE8-46C8-9F4A-A29C9D1DF603}">
      <dsp:nvSpPr>
        <dsp:cNvPr id="0" name=""/>
        <dsp:cNvSpPr/>
      </dsp:nvSpPr>
      <dsp:spPr>
        <a:xfrm>
          <a:off x="2423141" y="0"/>
          <a:ext cx="2272593" cy="4697168"/>
        </a:xfrm>
        <a:prstGeom prst="roundRect">
          <a:avLst>
            <a:gd name="adj" fmla="val 10000"/>
          </a:avLst>
        </a:prstGeom>
        <a:solidFill>
          <a:srgbClr val="009B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Commercialisation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14%</a:t>
          </a:r>
          <a:endParaRPr lang="fr-FR" sz="2000" kern="1200" dirty="0"/>
        </a:p>
      </dsp:txBody>
      <dsp:txXfrm>
        <a:off x="2423141" y="0"/>
        <a:ext cx="2272593" cy="1409150"/>
      </dsp:txXfrm>
    </dsp:sp>
    <dsp:sp modelId="{20ABD5C0-F0F3-4CC6-9C2D-2F4E496B0A34}">
      <dsp:nvSpPr>
        <dsp:cNvPr id="0" name=""/>
        <dsp:cNvSpPr/>
      </dsp:nvSpPr>
      <dsp:spPr>
        <a:xfrm>
          <a:off x="2628556" y="1558953"/>
          <a:ext cx="1818075" cy="94156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Commercialisation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14%</a:t>
          </a:r>
          <a:endParaRPr lang="fr-FR" sz="1100" kern="1200" dirty="0"/>
        </a:p>
      </dsp:txBody>
      <dsp:txXfrm>
        <a:off x="2656133" y="1586530"/>
        <a:ext cx="1762921" cy="886409"/>
      </dsp:txXfrm>
    </dsp:sp>
    <dsp:sp modelId="{5DF969EE-2EA0-4D5F-B456-E4305C10A269}">
      <dsp:nvSpPr>
        <dsp:cNvPr id="0" name=""/>
        <dsp:cNvSpPr/>
      </dsp:nvSpPr>
      <dsp:spPr>
        <a:xfrm>
          <a:off x="4887825" y="0"/>
          <a:ext cx="2272593" cy="4697168"/>
        </a:xfrm>
        <a:prstGeom prst="roundRect">
          <a:avLst>
            <a:gd name="adj" fmla="val 10000"/>
          </a:avLst>
        </a:prstGeom>
        <a:solidFill>
          <a:srgbClr val="00B1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Infrastructures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39%</a:t>
          </a:r>
          <a:endParaRPr lang="fr-FR" sz="2000" kern="1200" dirty="0"/>
        </a:p>
      </dsp:txBody>
      <dsp:txXfrm>
        <a:off x="4887825" y="0"/>
        <a:ext cx="2272593" cy="1409150"/>
      </dsp:txXfrm>
    </dsp:sp>
    <dsp:sp modelId="{2BC80E8A-F55F-4C1E-906C-7D0B3DB075BA}">
      <dsp:nvSpPr>
        <dsp:cNvPr id="0" name=""/>
        <dsp:cNvSpPr/>
      </dsp:nvSpPr>
      <dsp:spPr>
        <a:xfrm>
          <a:off x="5114210" y="1409755"/>
          <a:ext cx="1818075" cy="145028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Distribution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27%</a:t>
          </a:r>
          <a:endParaRPr lang="fr-FR" sz="1100" kern="1200" dirty="0"/>
        </a:p>
      </dsp:txBody>
      <dsp:txXfrm>
        <a:off x="5156687" y="1452232"/>
        <a:ext cx="1733121" cy="1365326"/>
      </dsp:txXfrm>
    </dsp:sp>
    <dsp:sp modelId="{4D36E061-21D5-4C1B-9493-F3275F513B40}">
      <dsp:nvSpPr>
        <dsp:cNvPr id="0" name=""/>
        <dsp:cNvSpPr/>
      </dsp:nvSpPr>
      <dsp:spPr>
        <a:xfrm>
          <a:off x="5128064" y="3111930"/>
          <a:ext cx="1818075" cy="4573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Stockage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5%</a:t>
          </a:r>
          <a:endParaRPr lang="fr-FR" sz="1100" kern="1200" dirty="0"/>
        </a:p>
      </dsp:txBody>
      <dsp:txXfrm>
        <a:off x="5141460" y="3125326"/>
        <a:ext cx="1791283" cy="430589"/>
      </dsp:txXfrm>
    </dsp:sp>
    <dsp:sp modelId="{94991ABF-D916-4749-812B-8432472C2D12}">
      <dsp:nvSpPr>
        <dsp:cNvPr id="0" name=""/>
        <dsp:cNvSpPr/>
      </dsp:nvSpPr>
      <dsp:spPr>
        <a:xfrm>
          <a:off x="5128064" y="3842722"/>
          <a:ext cx="1818075" cy="56356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Transport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smtClean="0"/>
            <a:t>8%</a:t>
          </a:r>
          <a:endParaRPr lang="fr-FR" sz="1100" kern="1200"/>
        </a:p>
      </dsp:txBody>
      <dsp:txXfrm>
        <a:off x="5144570" y="3859228"/>
        <a:ext cx="1785063" cy="530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DE462-633A-4631-8D87-2A9E74F27493}">
      <dsp:nvSpPr>
        <dsp:cNvPr id="0" name=""/>
        <dsp:cNvSpPr/>
      </dsp:nvSpPr>
      <dsp:spPr>
        <a:xfrm>
          <a:off x="1662551" y="145482"/>
          <a:ext cx="4483313" cy="2763598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EF425-B560-4A9E-8324-C2A40A9B49A9}">
      <dsp:nvSpPr>
        <dsp:cNvPr id="0" name=""/>
        <dsp:cNvSpPr/>
      </dsp:nvSpPr>
      <dsp:spPr>
        <a:xfrm>
          <a:off x="3883602" y="452061"/>
          <a:ext cx="538" cy="171191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488B9-FE9E-48A9-9EC7-A99DE8D23FDE}">
      <dsp:nvSpPr>
        <dsp:cNvPr id="0" name=""/>
        <dsp:cNvSpPr/>
      </dsp:nvSpPr>
      <dsp:spPr>
        <a:xfrm>
          <a:off x="1874557" y="694228"/>
          <a:ext cx="1949299" cy="12551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>
            <a:solidFill>
              <a:schemeClr val="bg1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Le prix de l’électricité continue de grimper 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+4% </a:t>
          </a:r>
          <a:r>
            <a:rPr lang="fr-FR" sz="1400" kern="1200" dirty="0" smtClean="0">
              <a:solidFill>
                <a:schemeClr val="bg1"/>
              </a:solidFill>
            </a:rPr>
            <a:t>en 1 an</a:t>
          </a:r>
          <a:r>
            <a:rPr lang="fr-FR" sz="1400" b="1" kern="1200" dirty="0" smtClean="0">
              <a:solidFill>
                <a:schemeClr val="bg1"/>
              </a:solidFill>
            </a:rPr>
            <a:t>,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bg1"/>
              </a:solidFill>
            </a:rPr>
            <a:t>+12% en 3 ans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bg1"/>
            </a:solidFill>
          </a:endParaRPr>
        </a:p>
      </dsp:txBody>
      <dsp:txXfrm>
        <a:off x="1874557" y="694228"/>
        <a:ext cx="1949299" cy="1255139"/>
      </dsp:txXfrm>
    </dsp:sp>
    <dsp:sp modelId="{2EE25475-2112-4853-8FF5-B5BA50790B00}">
      <dsp:nvSpPr>
        <dsp:cNvPr id="0" name=""/>
        <dsp:cNvSpPr/>
      </dsp:nvSpPr>
      <dsp:spPr>
        <a:xfrm>
          <a:off x="4044669" y="696975"/>
          <a:ext cx="1815814" cy="14862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fr-FR" sz="1400" b="1" i="0" u="none" strike="noStrike" kern="1200" cap="none" spc="0" normalizeH="0" baseline="0" noProof="0" dirty="0" smtClean="0">
            <a:ln>
              <a:noFill/>
            </a:ln>
            <a:solidFill>
              <a:srgbClr val="DB007E"/>
            </a:solidFill>
            <a:effectLst/>
            <a:uLnTx/>
            <a:uFillTx/>
            <a:latin typeface="+mj-lt"/>
            <a:ea typeface="+mn-ea"/>
            <a:cs typeface="+mn-cs"/>
            <a:sym typeface="Wingdings"/>
          </a:endParaRP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noProof="0" dirty="0" smtClean="0">
              <a:solidFill>
                <a:srgbClr val="DB007E"/>
              </a:solidFill>
            </a:rPr>
            <a:t>Le prix du fioul est en baisse continue : -20% en 1 an, 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noProof="0" dirty="0" smtClean="0">
              <a:solidFill>
                <a:srgbClr val="DB007E"/>
              </a:solidFill>
            </a:rPr>
            <a:t>-44% en 3 ans</a:t>
          </a:r>
          <a:endParaRPr lang="fr-FR" sz="1400" b="1" kern="1200" dirty="0">
            <a:solidFill>
              <a:srgbClr val="DB007E"/>
            </a:solidFill>
          </a:endParaRPr>
        </a:p>
      </dsp:txBody>
      <dsp:txXfrm>
        <a:off x="4044669" y="696975"/>
        <a:ext cx="1815814" cy="1486215"/>
      </dsp:txXfrm>
    </dsp:sp>
    <dsp:sp modelId="{8FC7682C-76D3-4B5F-8299-366F2237E6D8}">
      <dsp:nvSpPr>
        <dsp:cNvPr id="0" name=""/>
        <dsp:cNvSpPr/>
      </dsp:nvSpPr>
      <dsp:spPr>
        <a:xfrm rot="16200000">
          <a:off x="36711" y="863470"/>
          <a:ext cx="2370339" cy="673406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ELECTRICITE            </a:t>
          </a:r>
          <a:endParaRPr lang="fr-FR" sz="1500" kern="1200" dirty="0"/>
        </a:p>
      </dsp:txBody>
      <dsp:txXfrm>
        <a:off x="138486" y="1134169"/>
        <a:ext cx="2166789" cy="335558"/>
      </dsp:txXfrm>
    </dsp:sp>
    <dsp:sp modelId="{9C620F27-02E5-4998-86F4-822BD741DED2}">
      <dsp:nvSpPr>
        <dsp:cNvPr id="0" name=""/>
        <dsp:cNvSpPr/>
      </dsp:nvSpPr>
      <dsp:spPr>
        <a:xfrm rot="5400000">
          <a:off x="5301257" y="1693371"/>
          <a:ext cx="2370339" cy="673406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FIOUL</a:t>
          </a:r>
          <a:endParaRPr lang="fr-FR" sz="1500" kern="1200" dirty="0"/>
        </a:p>
      </dsp:txBody>
      <dsp:txXfrm>
        <a:off x="5403032" y="1760520"/>
        <a:ext cx="2166789" cy="335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0.75243</cdr:x>
      <cdr:y>0.36787</cdr:y>
    </cdr:from>
    <cdr:to>
      <cdr:x>0.94628</cdr:x>
      <cdr:y>0.44479</cdr:y>
    </cdr:to>
    <cdr:sp macro="" textlink="">
      <cdr:nvSpPr>
        <cdr:cNvPr id="2" name="Double flèche horizontale 1"/>
        <cdr:cNvSpPr/>
      </cdr:nvSpPr>
      <cdr:spPr>
        <a:xfrm xmlns:a="http://schemas.openxmlformats.org/drawingml/2006/main">
          <a:off x="5989039" y="1893789"/>
          <a:ext cx="1542974" cy="396000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tIns="0" rIns="36000" bIns="36000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fr-FR" sz="1400" b="1" dirty="0"/>
            <a:t>maxi : +3,4%</a:t>
          </a:r>
        </a:p>
      </cdr:txBody>
    </cdr:sp>
  </cdr:relSizeAnchor>
  <cdr:relSizeAnchor xmlns:cdr="http://schemas.openxmlformats.org/drawingml/2006/chartDrawing">
    <cdr:from>
      <cdr:x>0.7838</cdr:x>
      <cdr:y>0.00655</cdr:y>
    </cdr:from>
    <cdr:to>
      <cdr:x>0.97947</cdr:x>
      <cdr:y>0.22694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38792" y="33719"/>
          <a:ext cx="1557460" cy="11345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0.09468</cdr:x>
      <cdr:y>0.40993</cdr:y>
    </cdr:from>
    <cdr:to>
      <cdr:x>0.74976</cdr:x>
      <cdr:y>0.49385</cdr:y>
    </cdr:to>
    <cdr:sp macro="" textlink="">
      <cdr:nvSpPr>
        <cdr:cNvPr id="4" name="Double flèche horizontale 3"/>
        <cdr:cNvSpPr/>
      </cdr:nvSpPr>
      <cdr:spPr>
        <a:xfrm xmlns:a="http://schemas.openxmlformats.org/drawingml/2006/main">
          <a:off x="753581" y="2110343"/>
          <a:ext cx="5214193" cy="432000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tIns="0" rIns="36000" bIns="36000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fr-FR" sz="1400" b="1">
              <a:solidFill>
                <a:sysClr val="windowText" lastClr="000000"/>
              </a:solidFill>
            </a:rPr>
            <a:t>mini : -9,6% vs TRV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0.00852</cdr:x>
      <cdr:y>0.94201</cdr:y>
    </cdr:from>
    <cdr:to>
      <cdr:x>0.74754</cdr:x>
      <cdr:y>0.99004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2785" y="3277490"/>
          <a:ext cx="4577904" cy="167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800">
              <a:solidFill>
                <a:sysClr val="window" lastClr="FFFFFF">
                  <a:lumMod val="50000"/>
                </a:sysClr>
              </a:solidFill>
              <a:latin typeface="Avenir LT Std 35 Light" pitchFamily="34" charset="0"/>
            </a:rPr>
            <a:t>*18000 kWh PCS pour</a:t>
          </a:r>
          <a:r>
            <a:rPr lang="fr-FR" sz="800" baseline="0">
              <a:solidFill>
                <a:sysClr val="window" lastClr="FFFFFF">
                  <a:lumMod val="50000"/>
                </a:sysClr>
              </a:solidFill>
              <a:latin typeface="Avenir LT Std 35 Light" pitchFamily="34" charset="0"/>
            </a:rPr>
            <a:t> les combustibles, 12000 kWh pour l'électricité </a:t>
          </a:r>
          <a:r>
            <a:rPr lang="fr-FR" sz="700" baseline="0">
              <a:solidFill>
                <a:sysClr val="window" lastClr="FFFFFF">
                  <a:lumMod val="50000"/>
                </a:sysClr>
              </a:solidFill>
              <a:latin typeface="Avenir LT Std 35 Light" pitchFamily="34" charset="0"/>
            </a:rPr>
            <a:t>(dont 5500 en heures creuses)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31D61-97CD-4E99-96D1-E07D5C360F4E}" type="datetimeFigureOut">
              <a:rPr lang="fr-FR" smtClean="0"/>
              <a:t>14/04/2016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9812F-F7A9-4535-98B4-6D6281E1F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746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897C6-4B67-4483-BB5D-A568E0B22CD7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90F1F-6F98-4732-A931-7D156E1E74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80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fr-FR" sz="1200" dirty="0" smtClean="0">
                <a:sym typeface="Wingdings"/>
              </a:rPr>
              <a:t> </a:t>
            </a:r>
            <a:r>
              <a:rPr lang="fr-FR" sz="1200" dirty="0" smtClean="0"/>
              <a:t>La facture type de chauffage au gaz naturel aux tarifs réglementés TTC a baissé de plus de 8% en 1 an, soit &gt; 100 € d’économie annuelle.</a:t>
            </a:r>
          </a:p>
          <a:p>
            <a:pPr>
              <a:lnSpc>
                <a:spcPts val="1800"/>
              </a:lnSpc>
              <a:buFont typeface="Wingdings"/>
              <a:buChar char="è"/>
            </a:pPr>
            <a:endParaRPr lang="fr-FR" sz="1400" dirty="0" smtClean="0"/>
          </a:p>
          <a:p>
            <a:pPr>
              <a:lnSpc>
                <a:spcPts val="1800"/>
              </a:lnSpc>
            </a:pPr>
            <a:r>
              <a:rPr lang="fr-FR" sz="1200" dirty="0" smtClean="0">
                <a:sym typeface="Wingdings"/>
              </a:rPr>
              <a:t></a:t>
            </a:r>
            <a:r>
              <a:rPr lang="fr-FR" sz="1200" dirty="0" smtClean="0"/>
              <a:t> La (légère) hausse de janvier 2016 est la résultante d’une augmentation de la TICGN et de la baisse des coûts d’</a:t>
            </a:r>
            <a:r>
              <a:rPr lang="fr-FR" sz="1200" dirty="0" err="1" smtClean="0"/>
              <a:t>appro</a:t>
            </a:r>
            <a:r>
              <a:rPr lang="fr-FR" sz="1200" dirty="0" smtClean="0"/>
              <a:t>, quasi-continue depuis 3 ans</a:t>
            </a:r>
            <a:endParaRPr lang="fr-FR" sz="1200" dirty="0" smtClean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8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28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fr-FR" sz="1200" dirty="0" smtClean="0">
                <a:latin typeface="+mn-lt"/>
              </a:rPr>
              <a:t>Les clients qui ont fait le choix du gaz naturel il y a 10 ans ont économisé plusieurs dizaines d’euros par mois en moyenne et, au global, de 20 à 50% par rapport aux autres solutions classiques pour des besoins énergétiques comparables de chauffage et eau chaude.</a:t>
            </a:r>
          </a:p>
          <a:p>
            <a:pPr>
              <a:lnSpc>
                <a:spcPts val="1500"/>
              </a:lnSpc>
            </a:pPr>
            <a:endParaRPr lang="fr-FR" sz="1200" dirty="0" smtClean="0">
              <a:latin typeface="+mn-lt"/>
            </a:endParaRPr>
          </a:p>
          <a:p>
            <a:pPr>
              <a:lnSpc>
                <a:spcPts val="1500"/>
              </a:lnSpc>
            </a:pPr>
            <a:r>
              <a:rPr lang="fr-FR" sz="1200" dirty="0" smtClean="0">
                <a:latin typeface="+mn-lt"/>
              </a:rPr>
              <a:t>En optant aujourd’hui pour une solution plus moderne et performante telle que la chaudière à condensation, ils peuvent réaliser 20 % d’économies supplémentaires sur la facture gaz naturel </a:t>
            </a:r>
            <a:r>
              <a:rPr lang="fr-FR" dirty="0" smtClean="0">
                <a:latin typeface="+mn-lt"/>
              </a:rPr>
              <a:t>et gagner 30% sur l’étiquette énergétique du logement.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98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fr-FR" sz="1200" dirty="0" smtClean="0">
                <a:latin typeface="+mn-lt"/>
              </a:rPr>
              <a:t>Le gaz naturel a retrouvé en moyenne en 2015 son niveau d’avant 2012 et, avec des factures types de l’ordre de 100 €/mois, reste une énergie très compétitive.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fr-FR" sz="1200" dirty="0" smtClean="0">
                <a:latin typeface="+mn-lt"/>
              </a:rPr>
              <a:t>A besoins et équipements comparables, le gaz naturel fait jeu égal avec le fioul sur l’année 2015 et permet de l’ordre de 40% d’économies par rapport aux autres énergies.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91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fr-FR" sz="1200" dirty="0" smtClean="0">
                <a:latin typeface="+mn-lt"/>
              </a:rPr>
              <a:t>Hormis l’électricité en hausse constante </a:t>
            </a:r>
            <a:r>
              <a:rPr lang="fr-FR" dirty="0" smtClean="0">
                <a:latin typeface="+mn-lt"/>
              </a:rPr>
              <a:t>(+16% en 3 ans)</a:t>
            </a:r>
            <a:r>
              <a:rPr lang="fr-FR" sz="1200" dirty="0" smtClean="0">
                <a:latin typeface="+mn-lt"/>
              </a:rPr>
              <a:t>, le prix des principales énergies de chauffage est orienté à la baisse depuis environ 3 ans. Ce, malgré l’augmentation progressive sur la période de la contribution climat énergie (taxe carbone).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fr-FR" sz="1200" dirty="0" smtClean="0">
                <a:latin typeface="+mn-lt"/>
              </a:rPr>
              <a:t>La baisse du prix du fioul </a:t>
            </a:r>
            <a:r>
              <a:rPr lang="fr-FR" dirty="0" smtClean="0">
                <a:latin typeface="+mn-lt"/>
              </a:rPr>
              <a:t>(-27% en moyenne depuis 2012)</a:t>
            </a:r>
            <a:r>
              <a:rPr lang="fr-FR" sz="1200" dirty="0" smtClean="0">
                <a:latin typeface="+mn-lt"/>
              </a:rPr>
              <a:t> est particulièrement marquée au 2</a:t>
            </a:r>
            <a:r>
              <a:rPr lang="fr-FR" sz="1200" baseline="30000" dirty="0" smtClean="0">
                <a:latin typeface="+mn-lt"/>
              </a:rPr>
              <a:t>nd</a:t>
            </a:r>
            <a:r>
              <a:rPr lang="fr-FR" sz="1200" dirty="0" smtClean="0">
                <a:latin typeface="+mn-lt"/>
              </a:rPr>
              <a:t> semestre 2015.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fr-FR" sz="1200" dirty="0" smtClean="0">
                <a:latin typeface="+mn-lt"/>
              </a:rPr>
              <a:t>Le prix moyen TTC du gaz naturel en 2015 retrouve son niveau de 2011. Il reste très compétitif dans la durée.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17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accent1"/>
                </a:solidFill>
              </a:rPr>
              <a:t>Plafonds de ressources en IDF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>
              <a:solidFill>
                <a:schemeClr val="accent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accent1"/>
                </a:solidFill>
              </a:rPr>
              <a:t>Personnes</a:t>
            </a:r>
            <a:r>
              <a:rPr lang="fr-FR" sz="1200" baseline="0" dirty="0" smtClean="0">
                <a:solidFill>
                  <a:schemeClr val="accent1"/>
                </a:solidFill>
              </a:rPr>
              <a:t> composants le ménage        ressources très modestes       ressources modestes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>
              <a:solidFill>
                <a:schemeClr val="accent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>
                <a:solidFill>
                  <a:schemeClr val="accent1"/>
                </a:solidFill>
              </a:rPr>
              <a:t>	1		19803		20107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>
                <a:solidFill>
                  <a:schemeClr val="accent1"/>
                </a:solidFill>
              </a:rPr>
              <a:t>	2		29066		35382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>
                <a:solidFill>
                  <a:schemeClr val="accent1"/>
                </a:solidFill>
              </a:rPr>
              <a:t>	3		</a:t>
            </a:r>
            <a:r>
              <a:rPr lang="fr-FR" dirty="0" smtClean="0"/>
              <a:t>34 906		42 495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accent1"/>
                </a:solidFill>
              </a:rPr>
              <a:t>	4		</a:t>
            </a:r>
            <a:r>
              <a:rPr lang="fr-FR" dirty="0" smtClean="0"/>
              <a:t>40 758		49 620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accent1"/>
                </a:solidFill>
              </a:rPr>
              <a:t>	5		</a:t>
            </a:r>
            <a:r>
              <a:rPr lang="fr-FR" dirty="0" smtClean="0"/>
              <a:t>46 630		56 765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accent1"/>
                </a:solidFill>
              </a:rPr>
              <a:t>Personne</a:t>
            </a:r>
            <a:r>
              <a:rPr lang="fr-FR" sz="1200" baseline="0" dirty="0" smtClean="0">
                <a:solidFill>
                  <a:schemeClr val="accent1"/>
                </a:solidFill>
              </a:rPr>
              <a:t> supplémentaire		</a:t>
            </a:r>
            <a:r>
              <a:rPr lang="fr-FR" dirty="0" smtClean="0"/>
              <a:t>+ 5 860		+ 7 136</a:t>
            </a:r>
            <a:endParaRPr lang="fr-FR" sz="1200" dirty="0" smtClean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91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97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4487BE9-0A5C-4321-8679-5969B12A5692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034000"/>
            <a:ext cx="9144000" cy="4823460"/>
          </a:xfrm>
          <a:custGeom>
            <a:avLst/>
            <a:gdLst>
              <a:gd name="connsiteX0" fmla="*/ 630000 w 9144000"/>
              <a:gd name="connsiteY0" fmla="*/ 0 h 4823460"/>
              <a:gd name="connsiteX1" fmla="*/ 899592 w 9144000"/>
              <a:gd name="connsiteY1" fmla="*/ 0 h 4823460"/>
              <a:gd name="connsiteX2" fmla="*/ 1260000 w 9144000"/>
              <a:gd name="connsiteY2" fmla="*/ 0 h 4823460"/>
              <a:gd name="connsiteX3" fmla="*/ 9144000 w 9144000"/>
              <a:gd name="connsiteY3" fmla="*/ 0 h 4823460"/>
              <a:gd name="connsiteX4" fmla="*/ 9144000 w 9144000"/>
              <a:gd name="connsiteY4" fmla="*/ 1070340 h 4823460"/>
              <a:gd name="connsiteX5" fmla="*/ 9144000 w 9144000"/>
              <a:gd name="connsiteY5" fmla="*/ 4823460 h 4823460"/>
              <a:gd name="connsiteX6" fmla="*/ 0 w 9144000"/>
              <a:gd name="connsiteY6" fmla="*/ 4823460 h 4823460"/>
              <a:gd name="connsiteX7" fmla="*/ 0 w 9144000"/>
              <a:gd name="connsiteY7" fmla="*/ 1070340 h 4823460"/>
              <a:gd name="connsiteX8" fmla="*/ 0 w 9144000"/>
              <a:gd name="connsiteY8" fmla="*/ 630000 h 4823460"/>
              <a:gd name="connsiteX9" fmla="*/ 630000 w 9144000"/>
              <a:gd name="connsiteY9" fmla="*/ 0 h 48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82346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0" y="482346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46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7"/>
          </p:nvPr>
        </p:nvSpPr>
        <p:spPr bwMode="gray">
          <a:xfrm>
            <a:off x="1912930" y="2034001"/>
            <a:ext cx="7236000" cy="1998000"/>
          </a:xfrm>
          <a:custGeom>
            <a:avLst/>
            <a:gdLst>
              <a:gd name="connsiteX0" fmla="*/ 630000 w 7231070"/>
              <a:gd name="connsiteY0" fmla="*/ 0 h 1998000"/>
              <a:gd name="connsiteX1" fmla="*/ 899593 w 7231070"/>
              <a:gd name="connsiteY1" fmla="*/ 0 h 1998000"/>
              <a:gd name="connsiteX2" fmla="*/ 1260000 w 7231070"/>
              <a:gd name="connsiteY2" fmla="*/ 0 h 1998000"/>
              <a:gd name="connsiteX3" fmla="*/ 7230692 w 7231070"/>
              <a:gd name="connsiteY3" fmla="*/ 0 h 1998000"/>
              <a:gd name="connsiteX4" fmla="*/ 7230692 w 7231070"/>
              <a:gd name="connsiteY4" fmla="*/ 917880 h 1998000"/>
              <a:gd name="connsiteX5" fmla="*/ 7231070 w 7231070"/>
              <a:gd name="connsiteY5" fmla="*/ 917880 h 1998000"/>
              <a:gd name="connsiteX6" fmla="*/ 7231070 w 7231070"/>
              <a:gd name="connsiteY6" fmla="*/ 1998000 h 1998000"/>
              <a:gd name="connsiteX7" fmla="*/ 7230692 w 7231070"/>
              <a:gd name="connsiteY7" fmla="*/ 1998000 h 1998000"/>
              <a:gd name="connsiteX8" fmla="*/ 899593 w 7231070"/>
              <a:gd name="connsiteY8" fmla="*/ 1998000 h 1998000"/>
              <a:gd name="connsiteX9" fmla="*/ 1 w 7231070"/>
              <a:gd name="connsiteY9" fmla="*/ 1998000 h 1998000"/>
              <a:gd name="connsiteX10" fmla="*/ 1 w 7231070"/>
              <a:gd name="connsiteY10" fmla="*/ 1260000 h 1998000"/>
              <a:gd name="connsiteX11" fmla="*/ 0 w 7231070"/>
              <a:gd name="connsiteY11" fmla="*/ 1260000 h 1998000"/>
              <a:gd name="connsiteX12" fmla="*/ 0 w 7231070"/>
              <a:gd name="connsiteY12" fmla="*/ 630000 h 1998000"/>
              <a:gd name="connsiteX13" fmla="*/ 630000 w 7231070"/>
              <a:gd name="connsiteY13" fmla="*/ 0 h 19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31070" h="1998000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8000"/>
                </a:lnTo>
                <a:lnTo>
                  <a:pt x="7230692" y="1998000"/>
                </a:lnTo>
                <a:lnTo>
                  <a:pt x="899593" y="1998000"/>
                </a:lnTo>
                <a:lnTo>
                  <a:pt x="1" y="1998000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  <p:txBody>
          <a:bodyPr wrap="square" tIns="1080000" anchor="ctr" anchorCtr="0">
            <a:noAutofit/>
          </a:bodyPr>
          <a:lstStyle>
            <a:lvl1pPr algn="ct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3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3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8197A840-86ED-47C9-965B-C7D4536BA6CA}" type="datetime1">
              <a:rPr lang="fr-FR" smtClean="0"/>
              <a:pPr/>
              <a:t>14/04/2016</a:t>
            </a:fld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A461472-4D02-4E3B-8474-CDB85EE37559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1368425" y="1989138"/>
            <a:ext cx="7451725" cy="4103687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5039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E97C64-61DE-4E7F-9C8C-7D44FFD87C3A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 bwMode="gray">
          <a:xfrm>
            <a:off x="1584325" y="1591200"/>
            <a:ext cx="2339975" cy="1871662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24300" y="1591200"/>
            <a:ext cx="3240088" cy="1872000"/>
          </a:xfrm>
          <a:solidFill>
            <a:schemeClr val="accent3"/>
          </a:solidFill>
        </p:spPr>
        <p:txBody>
          <a:bodyPr lIns="576000" tIns="36000" rIns="72000" bIns="36000" anchor="ctr" anchorCtr="0"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XX%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1584325" y="3644900"/>
            <a:ext cx="7235825" cy="24479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 sz="120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defRPr sz="1050"/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275244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encart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D84D98-8EA5-4077-9CAA-CF8D6085A95A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544" y="1592262"/>
            <a:ext cx="2124236" cy="3996978"/>
          </a:xfrm>
          <a:solidFill>
            <a:schemeClr val="accent3"/>
          </a:solidFill>
        </p:spPr>
        <p:txBody>
          <a:bodyPr lIns="216000" tIns="144000" rIns="36000" bIns="36000" anchor="t" anchorCtr="0"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XX%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sp>
        <p:nvSpPr>
          <p:cNvPr id="15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2843808" y="1557338"/>
            <a:ext cx="5976342" cy="4535487"/>
          </a:xfrm>
        </p:spPr>
        <p:txBody>
          <a:bodyPr/>
          <a:lstStyle>
            <a:lvl1pPr>
              <a:spcBef>
                <a:spcPts val="1000"/>
              </a:spcBef>
              <a:spcAft>
                <a:spcPts val="300"/>
              </a:spcAft>
              <a:defRPr/>
            </a:lvl1pPr>
            <a:lvl2pPr marL="576000" indent="-108000">
              <a:spcBef>
                <a:spcPts val="6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76000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375574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9695E54-0000-4780-9DB7-3A9BB1262BE7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4"/>
          </p:nvPr>
        </p:nvSpPr>
        <p:spPr bwMode="gray">
          <a:xfrm>
            <a:off x="1150939" y="2024063"/>
            <a:ext cx="7669212" cy="4068762"/>
          </a:xfrm>
        </p:spPr>
        <p:txBody>
          <a:bodyPr tIns="720000" bIns="0" anchor="ctr" anchorCtr="0"/>
          <a:lstStyle>
            <a:lvl1pPr algn="ctr"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8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D5FD9DE-4B38-4885-927B-78757AF221B9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4"/>
          </p:nvPr>
        </p:nvSpPr>
        <p:spPr bwMode="gray">
          <a:xfrm>
            <a:off x="1763713" y="1989138"/>
            <a:ext cx="5437187" cy="324008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fr-FR" smtClean="0"/>
              <a:t>Cliquez sur l'icône pour ajouter un tableau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63713" y="5356260"/>
            <a:ext cx="252412" cy="73025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042755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TITRE légende 1</a:t>
            </a:r>
            <a:endParaRPr lang="fr-FR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9829" y="5356260"/>
            <a:ext cx="252412" cy="73025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158871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TITRE légende 2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95945" y="5356260"/>
            <a:ext cx="252412" cy="73025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274987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TITRE légende 3</a:t>
            </a:r>
            <a:endParaRPr lang="fr-FR" dirty="0"/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112060" y="5356260"/>
            <a:ext cx="252412" cy="73025"/>
          </a:xfrm>
          <a:solidFill>
            <a:schemeClr val="accent4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391102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TITRE légende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88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zon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v-larg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646"/>
          <a:stretch/>
        </p:blipFill>
        <p:spPr>
          <a:xfrm>
            <a:off x="1" y="0"/>
            <a:ext cx="213548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5500" y="1600200"/>
            <a:ext cx="7823671" cy="4525963"/>
          </a:xfrm>
        </p:spPr>
        <p:txBody>
          <a:bodyPr lIns="72000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09E-368D-424B-90E5-ED4EBB85B908}" type="slidenum">
              <a:rPr/>
              <a:pPr/>
              <a:t>‹N°›</a:t>
            </a:fld>
            <a:endParaRPr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384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+ encadré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 userDrawn="1"/>
        </p:nvSpPr>
        <p:spPr>
          <a:xfrm>
            <a:off x="349251" y="1525659"/>
            <a:ext cx="1438159" cy="5003731"/>
          </a:xfrm>
          <a:prstGeom prst="roundRect">
            <a:avLst>
              <a:gd name="adj" fmla="val 7777"/>
            </a:avLst>
          </a:prstGeom>
          <a:solidFill>
            <a:srgbClr val="12A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109E-368D-424B-90E5-ED4EBB85B908}" type="slidenum">
              <a:rPr/>
              <a:pPr/>
              <a:t>‹N°›</a:t>
            </a:fld>
            <a:endParaRPr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49251" y="1600200"/>
            <a:ext cx="1438159" cy="1123384"/>
          </a:xfrm>
          <a:noFill/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  <a:lvl2pPr marL="3175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2pPr>
            <a:lvl3pPr marL="809625" indent="0">
              <a:buFontTx/>
              <a:buNone/>
              <a:defRPr>
                <a:solidFill>
                  <a:schemeClr val="bg1"/>
                </a:solidFill>
              </a:defRPr>
            </a:lvl3pPr>
            <a:lvl4pPr marL="892175" indent="0">
              <a:buFontTx/>
              <a:buNone/>
              <a:defRPr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3577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034000"/>
            <a:ext cx="9144000" cy="4823460"/>
          </a:xfrm>
          <a:custGeom>
            <a:avLst/>
            <a:gdLst>
              <a:gd name="connsiteX0" fmla="*/ 630000 w 9144000"/>
              <a:gd name="connsiteY0" fmla="*/ 0 h 4823460"/>
              <a:gd name="connsiteX1" fmla="*/ 899592 w 9144000"/>
              <a:gd name="connsiteY1" fmla="*/ 0 h 4823460"/>
              <a:gd name="connsiteX2" fmla="*/ 1260000 w 9144000"/>
              <a:gd name="connsiteY2" fmla="*/ 0 h 4823460"/>
              <a:gd name="connsiteX3" fmla="*/ 9144000 w 9144000"/>
              <a:gd name="connsiteY3" fmla="*/ 0 h 4823460"/>
              <a:gd name="connsiteX4" fmla="*/ 9144000 w 9144000"/>
              <a:gd name="connsiteY4" fmla="*/ 1070340 h 4823460"/>
              <a:gd name="connsiteX5" fmla="*/ 9144000 w 9144000"/>
              <a:gd name="connsiteY5" fmla="*/ 4823460 h 4823460"/>
              <a:gd name="connsiteX6" fmla="*/ 0 w 9144000"/>
              <a:gd name="connsiteY6" fmla="*/ 4823460 h 4823460"/>
              <a:gd name="connsiteX7" fmla="*/ 0 w 9144000"/>
              <a:gd name="connsiteY7" fmla="*/ 1070340 h 4823460"/>
              <a:gd name="connsiteX8" fmla="*/ 0 w 9144000"/>
              <a:gd name="connsiteY8" fmla="*/ 630000 h 4823460"/>
              <a:gd name="connsiteX9" fmla="*/ 630000 w 9144000"/>
              <a:gd name="connsiteY9" fmla="*/ 0 h 48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82346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0" y="482346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4487BE9-0A5C-4321-8679-5969B12A5692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4"/>
          </p:nvPr>
        </p:nvSpPr>
        <p:spPr bwMode="gray">
          <a:xfrm>
            <a:off x="0" y="2034000"/>
            <a:ext cx="9144000" cy="4824000"/>
          </a:xfrm>
          <a:custGeom>
            <a:avLst/>
            <a:gdLst>
              <a:gd name="connsiteX0" fmla="*/ 630000 w 9144000"/>
              <a:gd name="connsiteY0" fmla="*/ 0 h 4824000"/>
              <a:gd name="connsiteX1" fmla="*/ 899592 w 9144000"/>
              <a:gd name="connsiteY1" fmla="*/ 0 h 4824000"/>
              <a:gd name="connsiteX2" fmla="*/ 1260000 w 9144000"/>
              <a:gd name="connsiteY2" fmla="*/ 0 h 4824000"/>
              <a:gd name="connsiteX3" fmla="*/ 9144000 w 9144000"/>
              <a:gd name="connsiteY3" fmla="*/ 0 h 4824000"/>
              <a:gd name="connsiteX4" fmla="*/ 9144000 w 9144000"/>
              <a:gd name="connsiteY4" fmla="*/ 1070340 h 4824000"/>
              <a:gd name="connsiteX5" fmla="*/ 9144000 w 9144000"/>
              <a:gd name="connsiteY5" fmla="*/ 4823460 h 4824000"/>
              <a:gd name="connsiteX6" fmla="*/ 9144000 w 9144000"/>
              <a:gd name="connsiteY6" fmla="*/ 4824000 h 4824000"/>
              <a:gd name="connsiteX7" fmla="*/ 0 w 9144000"/>
              <a:gd name="connsiteY7" fmla="*/ 4824000 h 4824000"/>
              <a:gd name="connsiteX8" fmla="*/ 0 w 9144000"/>
              <a:gd name="connsiteY8" fmla="*/ 1070340 h 4824000"/>
              <a:gd name="connsiteX9" fmla="*/ 0 w 9144000"/>
              <a:gd name="connsiteY9" fmla="*/ 630000 h 4824000"/>
              <a:gd name="connsiteX10" fmla="*/ 630000 w 9144000"/>
              <a:gd name="connsiteY10" fmla="*/ 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82400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9144000" y="4824000"/>
                </a:lnTo>
                <a:lnTo>
                  <a:pt x="0" y="482400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  <p:txBody>
          <a:bodyPr wrap="square" tIns="1080000" anchor="ctr" anchorCtr="0">
            <a:noAutofit/>
          </a:bodyPr>
          <a:lstStyle>
            <a:lvl1pPr algn="ct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44F2446-1492-453D-ACD4-11C2FF736A02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5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84000" y="0"/>
            <a:ext cx="7560000" cy="203438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 bwMode="gray">
          <a:xfrm rot="16200000">
            <a:off x="2160000" y="-126000"/>
            <a:ext cx="4824000" cy="9144000"/>
          </a:xfrm>
          <a:custGeom>
            <a:avLst/>
            <a:gdLst>
              <a:gd name="connsiteX0" fmla="*/ 4824000 w 4824000"/>
              <a:gd name="connsiteY0" fmla="*/ 630000 h 9144000"/>
              <a:gd name="connsiteX1" fmla="*/ 4824000 w 4824000"/>
              <a:gd name="connsiteY1" fmla="*/ 899592 h 9144000"/>
              <a:gd name="connsiteX2" fmla="*/ 4824000 w 4824000"/>
              <a:gd name="connsiteY2" fmla="*/ 1260000 h 9144000"/>
              <a:gd name="connsiteX3" fmla="*/ 4824000 w 4824000"/>
              <a:gd name="connsiteY3" fmla="*/ 9144000 h 9144000"/>
              <a:gd name="connsiteX4" fmla="*/ 3753660 w 4824000"/>
              <a:gd name="connsiteY4" fmla="*/ 9144000 h 9144000"/>
              <a:gd name="connsiteX5" fmla="*/ 540 w 4824000"/>
              <a:gd name="connsiteY5" fmla="*/ 9144000 h 9144000"/>
              <a:gd name="connsiteX6" fmla="*/ 0 w 4824000"/>
              <a:gd name="connsiteY6" fmla="*/ 9144000 h 9144000"/>
              <a:gd name="connsiteX7" fmla="*/ 0 w 4824000"/>
              <a:gd name="connsiteY7" fmla="*/ 0 h 9144000"/>
              <a:gd name="connsiteX8" fmla="*/ 3753660 w 4824000"/>
              <a:gd name="connsiteY8" fmla="*/ 0 h 9144000"/>
              <a:gd name="connsiteX9" fmla="*/ 3753660 w 4824000"/>
              <a:gd name="connsiteY9" fmla="*/ 0 h 9144000"/>
              <a:gd name="connsiteX10" fmla="*/ 4194000 w 4824000"/>
              <a:gd name="connsiteY10" fmla="*/ 0 h 9144000"/>
              <a:gd name="connsiteX11" fmla="*/ 4824000 w 4824000"/>
              <a:gd name="connsiteY11" fmla="*/ 630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4000" h="9144000">
                <a:moveTo>
                  <a:pt x="4824000" y="630000"/>
                </a:moveTo>
                <a:lnTo>
                  <a:pt x="4824000" y="899592"/>
                </a:lnTo>
                <a:lnTo>
                  <a:pt x="4824000" y="1260000"/>
                </a:lnTo>
                <a:lnTo>
                  <a:pt x="4824000" y="9144000"/>
                </a:lnTo>
                <a:lnTo>
                  <a:pt x="3753660" y="9144000"/>
                </a:lnTo>
                <a:lnTo>
                  <a:pt x="540" y="9144000"/>
                </a:lnTo>
                <a:lnTo>
                  <a:pt x="0" y="9144000"/>
                </a:lnTo>
                <a:lnTo>
                  <a:pt x="0" y="0"/>
                </a:lnTo>
                <a:lnTo>
                  <a:pt x="3753660" y="0"/>
                </a:lnTo>
                <a:lnTo>
                  <a:pt x="3753660" y="0"/>
                </a:lnTo>
                <a:lnTo>
                  <a:pt x="4194000" y="0"/>
                </a:lnTo>
                <a:cubicBezTo>
                  <a:pt x="4541939" y="0"/>
                  <a:pt x="4824000" y="282061"/>
                  <a:pt x="4824000" y="63000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20150" y="6705600"/>
            <a:ext cx="32385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84000" y="3078000"/>
            <a:ext cx="7236000" cy="30168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188FDA3-6E14-470C-BB2D-FB472431503E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820150" y="6705600"/>
            <a:ext cx="32385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20150" y="6705600"/>
            <a:ext cx="323850" cy="1524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80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 userDrawn="1"/>
        </p:nvSpPr>
        <p:spPr bwMode="gray">
          <a:xfrm>
            <a:off x="1331913" y="2034000"/>
            <a:ext cx="7811709" cy="4824000"/>
          </a:xfrm>
          <a:custGeom>
            <a:avLst/>
            <a:gdLst>
              <a:gd name="connsiteX0" fmla="*/ 899592 w 7811709"/>
              <a:gd name="connsiteY0" fmla="*/ 0 h 4824000"/>
              <a:gd name="connsiteX1" fmla="*/ 7811709 w 7811709"/>
              <a:gd name="connsiteY1" fmla="*/ 0 h 4824000"/>
              <a:gd name="connsiteX2" fmla="*/ 7811709 w 7811709"/>
              <a:gd name="connsiteY2" fmla="*/ 1070340 h 4824000"/>
              <a:gd name="connsiteX3" fmla="*/ 7811709 w 7811709"/>
              <a:gd name="connsiteY3" fmla="*/ 4824000 h 4824000"/>
              <a:gd name="connsiteX4" fmla="*/ 899592 w 7811709"/>
              <a:gd name="connsiteY4" fmla="*/ 4824000 h 4824000"/>
              <a:gd name="connsiteX5" fmla="*/ 0 w 7811709"/>
              <a:gd name="connsiteY5" fmla="*/ 4824000 h 4824000"/>
              <a:gd name="connsiteX6" fmla="*/ 0 w 7811709"/>
              <a:gd name="connsiteY6" fmla="*/ 1260000 h 4824000"/>
              <a:gd name="connsiteX7" fmla="*/ 0 w 7811709"/>
              <a:gd name="connsiteY7" fmla="*/ 1070340 h 4824000"/>
              <a:gd name="connsiteX8" fmla="*/ 0 w 7811709"/>
              <a:gd name="connsiteY8" fmla="*/ 630000 h 4824000"/>
              <a:gd name="connsiteX9" fmla="*/ 630000 w 7811709"/>
              <a:gd name="connsiteY9" fmla="*/ 0 h 4824000"/>
              <a:gd name="connsiteX10" fmla="*/ 899592 w 7811709"/>
              <a:gd name="connsiteY10" fmla="*/ 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11709" h="4824000">
                <a:moveTo>
                  <a:pt x="899592" y="0"/>
                </a:moveTo>
                <a:lnTo>
                  <a:pt x="7811709" y="0"/>
                </a:lnTo>
                <a:lnTo>
                  <a:pt x="7811709" y="1070340"/>
                </a:lnTo>
                <a:lnTo>
                  <a:pt x="7811709" y="4824000"/>
                </a:lnTo>
                <a:lnTo>
                  <a:pt x="899592" y="4824000"/>
                </a:lnTo>
                <a:lnTo>
                  <a:pt x="0" y="4824000"/>
                </a:lnTo>
                <a:lnTo>
                  <a:pt x="0" y="126000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lnTo>
                  <a:pt x="89959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2DB61FD-4C10-4A3D-B3A5-9280AE50427E}" type="datetime1">
              <a:rPr lang="fr-FR" smtClean="0"/>
              <a:pPr/>
              <a:t>14/04/2016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2000" y="3258000"/>
            <a:ext cx="7812000" cy="3599677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32025" y="3077924"/>
            <a:ext cx="6588125" cy="30149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1"/>
            <a:ext cx="7236000" cy="1998918"/>
          </a:xfrm>
          <a:custGeom>
            <a:avLst/>
            <a:gdLst>
              <a:gd name="connsiteX0" fmla="*/ 630000 w 7231070"/>
              <a:gd name="connsiteY0" fmla="*/ 0 h 1997556"/>
              <a:gd name="connsiteX1" fmla="*/ 899593 w 7231070"/>
              <a:gd name="connsiteY1" fmla="*/ 0 h 1997556"/>
              <a:gd name="connsiteX2" fmla="*/ 1260000 w 7231070"/>
              <a:gd name="connsiteY2" fmla="*/ 0 h 1997556"/>
              <a:gd name="connsiteX3" fmla="*/ 7230692 w 7231070"/>
              <a:gd name="connsiteY3" fmla="*/ 0 h 1997556"/>
              <a:gd name="connsiteX4" fmla="*/ 7230692 w 7231070"/>
              <a:gd name="connsiteY4" fmla="*/ 917880 h 1997556"/>
              <a:gd name="connsiteX5" fmla="*/ 7231070 w 7231070"/>
              <a:gd name="connsiteY5" fmla="*/ 917880 h 1997556"/>
              <a:gd name="connsiteX6" fmla="*/ 7231070 w 7231070"/>
              <a:gd name="connsiteY6" fmla="*/ 1997556 h 1997556"/>
              <a:gd name="connsiteX7" fmla="*/ 1 w 7231070"/>
              <a:gd name="connsiteY7" fmla="*/ 1997556 h 1997556"/>
              <a:gd name="connsiteX8" fmla="*/ 1 w 7231070"/>
              <a:gd name="connsiteY8" fmla="*/ 1260000 h 1997556"/>
              <a:gd name="connsiteX9" fmla="*/ 0 w 7231070"/>
              <a:gd name="connsiteY9" fmla="*/ 1260000 h 1997556"/>
              <a:gd name="connsiteX10" fmla="*/ 0 w 7231070"/>
              <a:gd name="connsiteY10" fmla="*/ 630000 h 1997556"/>
              <a:gd name="connsiteX11" fmla="*/ 630000 w 7231070"/>
              <a:gd name="connsiteY11" fmla="*/ 0 h 19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6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6"/>
                </a:lnTo>
                <a:lnTo>
                  <a:pt x="1" y="1997556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3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3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D6F72BC-51F6-4511-8CB4-7E24A9621DAC}" type="datetime1">
              <a:rPr lang="fr-FR" smtClean="0"/>
              <a:pPr/>
              <a:t>14/04/2016</a:t>
            </a:fld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3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A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12930" y="2034682"/>
            <a:ext cx="7236000" cy="1997556"/>
          </a:xfrm>
          <a:custGeom>
            <a:avLst/>
            <a:gdLst>
              <a:gd name="connsiteX0" fmla="*/ 630000 w 7231070"/>
              <a:gd name="connsiteY0" fmla="*/ 0 h 1997556"/>
              <a:gd name="connsiteX1" fmla="*/ 899593 w 7231070"/>
              <a:gd name="connsiteY1" fmla="*/ 0 h 1997556"/>
              <a:gd name="connsiteX2" fmla="*/ 1260000 w 7231070"/>
              <a:gd name="connsiteY2" fmla="*/ 0 h 1997556"/>
              <a:gd name="connsiteX3" fmla="*/ 7230692 w 7231070"/>
              <a:gd name="connsiteY3" fmla="*/ 0 h 1997556"/>
              <a:gd name="connsiteX4" fmla="*/ 7230692 w 7231070"/>
              <a:gd name="connsiteY4" fmla="*/ 917880 h 1997556"/>
              <a:gd name="connsiteX5" fmla="*/ 7231070 w 7231070"/>
              <a:gd name="connsiteY5" fmla="*/ 917880 h 1997556"/>
              <a:gd name="connsiteX6" fmla="*/ 7231070 w 7231070"/>
              <a:gd name="connsiteY6" fmla="*/ 1997556 h 1997556"/>
              <a:gd name="connsiteX7" fmla="*/ 1 w 7231070"/>
              <a:gd name="connsiteY7" fmla="*/ 1997556 h 1997556"/>
              <a:gd name="connsiteX8" fmla="*/ 1 w 7231070"/>
              <a:gd name="connsiteY8" fmla="*/ 1260000 h 1997556"/>
              <a:gd name="connsiteX9" fmla="*/ 0 w 7231070"/>
              <a:gd name="connsiteY9" fmla="*/ 1260000 h 1997556"/>
              <a:gd name="connsiteX10" fmla="*/ 0 w 7231070"/>
              <a:gd name="connsiteY10" fmla="*/ 630000 h 1997556"/>
              <a:gd name="connsiteX11" fmla="*/ 630000 w 7231070"/>
              <a:gd name="connsiteY11" fmla="*/ 0 h 19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6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6"/>
                </a:lnTo>
                <a:lnTo>
                  <a:pt x="1" y="1997556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3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3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D6F72BC-51F6-4511-8CB4-7E24A9621DAC}" type="datetime1">
              <a:rPr lang="fr-FR" smtClean="0"/>
              <a:pPr/>
              <a:t>14/04/2016</a:t>
            </a:fld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2"/>
            <a:ext cx="7236000" cy="1998917"/>
          </a:xfrm>
          <a:custGeom>
            <a:avLst/>
            <a:gdLst>
              <a:gd name="connsiteX0" fmla="*/ 630000 w 7231070"/>
              <a:gd name="connsiteY0" fmla="*/ 0 h 1997555"/>
              <a:gd name="connsiteX1" fmla="*/ 899593 w 7231070"/>
              <a:gd name="connsiteY1" fmla="*/ 0 h 1997555"/>
              <a:gd name="connsiteX2" fmla="*/ 1260000 w 7231070"/>
              <a:gd name="connsiteY2" fmla="*/ 0 h 1997555"/>
              <a:gd name="connsiteX3" fmla="*/ 7230692 w 7231070"/>
              <a:gd name="connsiteY3" fmla="*/ 0 h 1997555"/>
              <a:gd name="connsiteX4" fmla="*/ 7230692 w 7231070"/>
              <a:gd name="connsiteY4" fmla="*/ 917880 h 1997555"/>
              <a:gd name="connsiteX5" fmla="*/ 7231070 w 7231070"/>
              <a:gd name="connsiteY5" fmla="*/ 917880 h 1997555"/>
              <a:gd name="connsiteX6" fmla="*/ 7231070 w 7231070"/>
              <a:gd name="connsiteY6" fmla="*/ 1997555 h 1997555"/>
              <a:gd name="connsiteX7" fmla="*/ 1 w 7231070"/>
              <a:gd name="connsiteY7" fmla="*/ 1997555 h 1997555"/>
              <a:gd name="connsiteX8" fmla="*/ 1 w 7231070"/>
              <a:gd name="connsiteY8" fmla="*/ 1260000 h 1997555"/>
              <a:gd name="connsiteX9" fmla="*/ 0 w 7231070"/>
              <a:gd name="connsiteY9" fmla="*/ 1260000 h 1997555"/>
              <a:gd name="connsiteX10" fmla="*/ 0 w 7231070"/>
              <a:gd name="connsiteY10" fmla="*/ 630000 h 1997555"/>
              <a:gd name="connsiteX11" fmla="*/ 630000 w 7231070"/>
              <a:gd name="connsiteY11" fmla="*/ 0 h 19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5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5"/>
                </a:lnTo>
                <a:lnTo>
                  <a:pt x="1" y="1997555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3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3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363D951-4801-4CE4-994F-F71C8930CD4D}" type="datetime1">
              <a:rPr lang="fr-FR" smtClean="0"/>
              <a:pPr/>
              <a:t>14/04/2016</a:t>
            </a:fld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2"/>
            <a:ext cx="7236000" cy="1998917"/>
          </a:xfrm>
          <a:custGeom>
            <a:avLst/>
            <a:gdLst>
              <a:gd name="connsiteX0" fmla="*/ 630000 w 7231070"/>
              <a:gd name="connsiteY0" fmla="*/ 0 h 1997555"/>
              <a:gd name="connsiteX1" fmla="*/ 899593 w 7231070"/>
              <a:gd name="connsiteY1" fmla="*/ 0 h 1997555"/>
              <a:gd name="connsiteX2" fmla="*/ 1260000 w 7231070"/>
              <a:gd name="connsiteY2" fmla="*/ 0 h 1997555"/>
              <a:gd name="connsiteX3" fmla="*/ 7230692 w 7231070"/>
              <a:gd name="connsiteY3" fmla="*/ 0 h 1997555"/>
              <a:gd name="connsiteX4" fmla="*/ 7230692 w 7231070"/>
              <a:gd name="connsiteY4" fmla="*/ 917880 h 1997555"/>
              <a:gd name="connsiteX5" fmla="*/ 7231070 w 7231070"/>
              <a:gd name="connsiteY5" fmla="*/ 917880 h 1997555"/>
              <a:gd name="connsiteX6" fmla="*/ 7231070 w 7231070"/>
              <a:gd name="connsiteY6" fmla="*/ 1997555 h 1997555"/>
              <a:gd name="connsiteX7" fmla="*/ 1 w 7231070"/>
              <a:gd name="connsiteY7" fmla="*/ 1997555 h 1997555"/>
              <a:gd name="connsiteX8" fmla="*/ 1 w 7231070"/>
              <a:gd name="connsiteY8" fmla="*/ 1260000 h 1997555"/>
              <a:gd name="connsiteX9" fmla="*/ 0 w 7231070"/>
              <a:gd name="connsiteY9" fmla="*/ 1260000 h 1997555"/>
              <a:gd name="connsiteX10" fmla="*/ 0 w 7231070"/>
              <a:gd name="connsiteY10" fmla="*/ 630000 h 1997555"/>
              <a:gd name="connsiteX11" fmla="*/ 630000 w 7231070"/>
              <a:gd name="connsiteY11" fmla="*/ 0 h 19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5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5"/>
                </a:lnTo>
                <a:lnTo>
                  <a:pt x="1" y="1997555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3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3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/>
                </a:solidFill>
                <a:latin typeface="+mn-lt"/>
              </a:defRPr>
            </a:lvl3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657C119C-9FF3-4265-A74F-DEFB2592FEE6}" type="datetime1">
              <a:rPr lang="fr-FR" smtClean="0"/>
              <a:pPr/>
              <a:t>14/04/2016</a:t>
            </a:fld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440000" cy="10803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318504"/>
            <a:ext cx="9144000" cy="53949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763712" y="404813"/>
            <a:ext cx="7056437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368425" y="1989138"/>
            <a:ext cx="7451725" cy="4103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</a:p>
          <a:p>
            <a:pPr lvl="5"/>
            <a:r>
              <a:rPr lang="fr-FR" noProof="0" dirty="0" smtClean="0"/>
              <a:t>Texte de niveau 6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820150" y="6705600"/>
            <a:ext cx="321821" cy="152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E840206C-2C22-4A63-8F22-F4AB98B66C96}" type="datetime1">
              <a:rPr lang="fr-FR" smtClean="0"/>
              <a:pPr/>
              <a:t>14/04/2016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63713" y="6318053"/>
            <a:ext cx="7056437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705600"/>
            <a:ext cx="576261" cy="15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7" r:id="rId2"/>
    <p:sldLayoutId id="2147483684" r:id="rId3"/>
    <p:sldLayoutId id="2147483691" r:id="rId4"/>
    <p:sldLayoutId id="2147483668" r:id="rId5"/>
    <p:sldLayoutId id="2147483687" r:id="rId6"/>
    <p:sldLayoutId id="2147483693" r:id="rId7"/>
    <p:sldLayoutId id="2147483688" r:id="rId8"/>
    <p:sldLayoutId id="2147483689" r:id="rId9"/>
    <p:sldLayoutId id="214748369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94" r:id="rId16"/>
    <p:sldLayoutId id="2147483695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900" b="0" kern="120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600" kern="1200">
          <a:solidFill>
            <a:schemeClr val="accent3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396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400" kern="1200">
          <a:solidFill>
            <a:schemeClr val="accent3"/>
          </a:solidFill>
          <a:latin typeface="+mj-lt"/>
          <a:ea typeface="+mn-ea"/>
          <a:cs typeface="+mn-cs"/>
        </a:defRPr>
      </a:lvl3pPr>
      <a:lvl4pPr marL="39600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080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j-lt"/>
          <a:ea typeface="+mn-ea"/>
          <a:cs typeface="+mn-cs"/>
        </a:defRPr>
      </a:lvl5pPr>
      <a:lvl6pPr marL="108000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50" kern="1200">
          <a:solidFill>
            <a:schemeClr val="accent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://www.developpement-durable.gouv.fr/IMG/pdf/15039-3_La-croissance-verte-s_accelere_DEF_Web-2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hyperlink" Target="http://projet-gaz.grdf.fr/simulation-cout-energies" TargetMode="External"/><Relationship Id="rId4" Type="http://schemas.openxmlformats.org/officeDocument/2006/relationships/hyperlink" Target="http://projet-gaz.grdf.fr/comparaison-prix-energ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t-gaz.grdf.fr/comparaison-prix-energ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projet-gaz.grdf.fr/simulation-cout-energi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subTitle" idx="1"/>
          </p:nvPr>
        </p:nvSpPr>
        <p:spPr>
          <a:xfrm>
            <a:off x="1584000" y="3117869"/>
            <a:ext cx="7236000" cy="3016800"/>
          </a:xfrm>
        </p:spPr>
        <p:txBody>
          <a:bodyPr/>
          <a:lstStyle/>
          <a:p>
            <a:r>
              <a:rPr lang="fr-FR" sz="3600" dirty="0" smtClean="0">
                <a:latin typeface="+mj-lt"/>
              </a:rPr>
              <a:t>La compétitivité du gaz en 2016</a:t>
            </a:r>
            <a:endParaRPr lang="fr-FR" sz="3200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7BE9-0A5C-4321-8679-5969B12A5692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DIRECTION DEVELOPPEMENT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DELEGATION MARKETING STRATEGIQUE</a:t>
            </a:r>
            <a:endParaRPr lang="fr-FR" dirty="0"/>
          </a:p>
        </p:txBody>
      </p:sp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1995209" y="6156000"/>
            <a:ext cx="6624637" cy="2329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SOURCE :</a:t>
            </a:r>
            <a:r>
              <a:rPr kumimoji="0" lang="fr-FR" sz="105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DIRECTION DEVELOPPEMENT</a:t>
            </a: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DELEGATION MARKETING STRATEGIQUE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D84D98-8EA5-4077-9CAA-CF8D6085A95A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La loi de Transition Energétique </a:t>
            </a:r>
            <a:br>
              <a:rPr lang="fr-FR" dirty="0" smtClean="0"/>
            </a:br>
            <a:r>
              <a:rPr lang="fr-FR" dirty="0" smtClean="0"/>
              <a:t>pour la Croissance Verte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1763713" y="5869459"/>
            <a:ext cx="6624637" cy="519509"/>
          </a:xfrm>
        </p:spPr>
        <p:txBody>
          <a:bodyPr/>
          <a:lstStyle/>
          <a:p>
            <a:r>
              <a:rPr lang="fr-FR" b="1" dirty="0" smtClean="0"/>
              <a:t>SOURCE : DIRECTION DEVELOPPEMENT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DELEGATION MARKETING STRATEGIQUE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2519" t="4000" r="23738" b="88450"/>
          <a:stretch>
            <a:fillRect/>
          </a:stretch>
        </p:blipFill>
        <p:spPr bwMode="auto">
          <a:xfrm>
            <a:off x="6232183" y="349075"/>
            <a:ext cx="2899315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61FD-4C10-4A3D-B3A5-9280AE50427E}" type="datetime1">
              <a:rPr lang="fr-FR" smtClean="0"/>
              <a:pPr/>
              <a:t>14/04/2016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636117" y="341016"/>
            <a:ext cx="7056437" cy="594654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fr-FR" sz="2800" dirty="0" smtClean="0"/>
              <a:t>Les grands objectifs de la loi</a:t>
            </a:r>
            <a:r>
              <a:rPr lang="fr-FR" sz="1800" dirty="0" smtClean="0"/>
              <a:t>*</a:t>
            </a:r>
            <a:br>
              <a:rPr lang="fr-FR" sz="1800" dirty="0" smtClean="0"/>
            </a:br>
            <a:r>
              <a:rPr lang="fr-FR" sz="2800" dirty="0" smtClean="0"/>
              <a:t> </a:t>
            </a:r>
            <a:r>
              <a:rPr lang="fr-FR" sz="2000" dirty="0" smtClean="0"/>
              <a:t>n°2015-992 du 17 août 2015 relative à</a:t>
            </a:r>
            <a:endParaRPr lang="fr-FR" sz="2000" dirty="0"/>
          </a:p>
        </p:txBody>
      </p:sp>
      <p:sp>
        <p:nvSpPr>
          <p:cNvPr id="9" name="Chevron 8"/>
          <p:cNvSpPr/>
          <p:nvPr/>
        </p:nvSpPr>
        <p:spPr>
          <a:xfrm>
            <a:off x="464274" y="3436786"/>
            <a:ext cx="8481392" cy="360000"/>
          </a:xfrm>
          <a:prstGeom prst="chevron">
            <a:avLst>
              <a:gd name="adj" fmla="val 3602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1990                                          2012             </a:t>
            </a:r>
            <a:r>
              <a:rPr lang="fr-F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fr-FR" sz="1400" b="1" dirty="0" smtClean="0">
                <a:solidFill>
                  <a:schemeClr val="tx1"/>
                </a:solidFill>
              </a:rPr>
              <a:t>     </a:t>
            </a:r>
            <a:r>
              <a:rPr lang="fr-F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fr-FR" sz="1400" b="1" dirty="0" smtClean="0">
                <a:solidFill>
                  <a:schemeClr val="tx1"/>
                </a:solidFill>
              </a:rPr>
              <a:t>     </a:t>
            </a:r>
            <a:r>
              <a:rPr lang="fr-F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2030                                     2050</a:t>
            </a:r>
            <a:endPara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osange 9"/>
          <p:cNvSpPr/>
          <p:nvPr/>
        </p:nvSpPr>
        <p:spPr>
          <a:xfrm>
            <a:off x="3960767" y="3436786"/>
            <a:ext cx="216024" cy="360000"/>
          </a:xfrm>
          <a:prstGeom prst="diamond">
            <a:avLst/>
          </a:prstGeom>
          <a:solidFill>
            <a:srgbClr val="DB007E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653" y="1405136"/>
            <a:ext cx="2066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922" y="1268760"/>
            <a:ext cx="2371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2926" y="4437112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8450" y="4447381"/>
            <a:ext cx="1647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674" y="4437112"/>
            <a:ext cx="2447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en angle 15"/>
          <p:cNvCxnSpPr/>
          <p:nvPr/>
        </p:nvCxnSpPr>
        <p:spPr>
          <a:xfrm rot="5400000" flipH="1" flipV="1">
            <a:off x="7881162" y="4113048"/>
            <a:ext cx="828000" cy="324000"/>
          </a:xfrm>
          <a:prstGeom prst="bentConnector3">
            <a:avLst>
              <a:gd name="adj1" fmla="val -2911"/>
            </a:avLst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/>
          <p:cNvCxnSpPr/>
          <p:nvPr/>
        </p:nvCxnSpPr>
        <p:spPr>
          <a:xfrm flipV="1">
            <a:off x="3200578" y="3861048"/>
            <a:ext cx="2160000" cy="864096"/>
          </a:xfrm>
          <a:prstGeom prst="bentConnector3">
            <a:avLst>
              <a:gd name="adj1" fmla="val 99943"/>
            </a:avLst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/>
          <a:srcRect l="37884" r="38583" b="67476"/>
          <a:stretch>
            <a:fillRect/>
          </a:stretch>
        </p:blipFill>
        <p:spPr bwMode="auto">
          <a:xfrm>
            <a:off x="5054321" y="4445876"/>
            <a:ext cx="576064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en angle 18"/>
          <p:cNvCxnSpPr/>
          <p:nvPr/>
        </p:nvCxnSpPr>
        <p:spPr>
          <a:xfrm flipV="1">
            <a:off x="3632626" y="5949280"/>
            <a:ext cx="4212000" cy="216000"/>
          </a:xfrm>
          <a:prstGeom prst="bentConnector3">
            <a:avLst>
              <a:gd name="adj1" fmla="val 99943"/>
            </a:avLst>
          </a:prstGeom>
          <a:ln w="25400">
            <a:solidFill>
              <a:schemeClr val="accent3"/>
            </a:solidFill>
            <a:prstDash val="dash"/>
            <a:headEnd type="diamond" w="lg" len="lg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/>
          <p:nvPr/>
        </p:nvCxnSpPr>
        <p:spPr>
          <a:xfrm flipV="1">
            <a:off x="915472" y="2924944"/>
            <a:ext cx="1224000" cy="288000"/>
          </a:xfrm>
          <a:prstGeom prst="bentConnector3">
            <a:avLst>
              <a:gd name="adj1" fmla="val 99943"/>
            </a:avLst>
          </a:prstGeom>
          <a:ln w="25400">
            <a:solidFill>
              <a:schemeClr val="accent3"/>
            </a:solidFill>
            <a:prstDash val="dash"/>
            <a:headEnd type="diamond" w="lg" len="lg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flipH="1">
            <a:off x="5973026" y="1641573"/>
            <a:ext cx="1260000" cy="1728000"/>
          </a:xfrm>
          <a:prstGeom prst="bentConnector3">
            <a:avLst>
              <a:gd name="adj1" fmla="val 99943"/>
            </a:avLst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9349" y="1340768"/>
            <a:ext cx="22955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en angle 22"/>
          <p:cNvCxnSpPr/>
          <p:nvPr/>
        </p:nvCxnSpPr>
        <p:spPr>
          <a:xfrm>
            <a:off x="2526042" y="1639796"/>
            <a:ext cx="3456000" cy="1728000"/>
          </a:xfrm>
          <a:prstGeom prst="bentConnector3">
            <a:avLst>
              <a:gd name="adj1" fmla="val 99943"/>
            </a:avLst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 cstate="print"/>
          <a:srcRect l="36897" r="38008" b="67064"/>
          <a:stretch>
            <a:fillRect/>
          </a:stretch>
        </p:blipFill>
        <p:spPr bwMode="auto">
          <a:xfrm>
            <a:off x="4424714" y="1349152"/>
            <a:ext cx="576064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necteur en angle 24"/>
          <p:cNvCxnSpPr/>
          <p:nvPr/>
        </p:nvCxnSpPr>
        <p:spPr>
          <a:xfrm flipV="1">
            <a:off x="3596714" y="2852936"/>
            <a:ext cx="1116000" cy="360000"/>
          </a:xfrm>
          <a:prstGeom prst="bentConnector3">
            <a:avLst>
              <a:gd name="adj1" fmla="val 99943"/>
            </a:avLst>
          </a:prstGeom>
          <a:ln w="25400">
            <a:solidFill>
              <a:schemeClr val="accent3"/>
            </a:solidFill>
            <a:prstDash val="dash"/>
            <a:headEnd type="diamond" w="lg" len="lg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6332" y="6397748"/>
            <a:ext cx="59529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>
                <a:solidFill>
                  <a:srgbClr val="1396E7"/>
                </a:solidFill>
              </a:rPr>
              <a:t>* D’après MEDDE / « </a:t>
            </a:r>
            <a:r>
              <a:rPr lang="fr-FR" sz="1050" i="1" dirty="0" smtClean="0">
                <a:solidFill>
                  <a:srgbClr val="1396E7"/>
                </a:solidFill>
                <a:hlinkClick r:id="rId9"/>
              </a:rPr>
              <a:t>La révolution de la croissance verte s’accélère</a:t>
            </a:r>
            <a:r>
              <a:rPr lang="fr-FR" sz="1050" dirty="0" smtClean="0">
                <a:solidFill>
                  <a:srgbClr val="1396E7"/>
                </a:solidFill>
              </a:rPr>
              <a:t> » - 19/08/2015</a:t>
            </a:r>
            <a:endParaRPr lang="fr-FR" sz="1050" dirty="0">
              <a:solidFill>
                <a:srgbClr val="1396E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487BE9-0A5C-4321-8679-5969B12A5692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1763713" y="5927075"/>
            <a:ext cx="6624637" cy="461893"/>
          </a:xfrm>
        </p:spPr>
        <p:txBody>
          <a:bodyPr/>
          <a:lstStyle/>
          <a:p>
            <a:r>
              <a:rPr lang="fr-FR" b="1" dirty="0" smtClean="0"/>
              <a:t>SOURCE : DIRECTION DEVELOPPEMENT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DELEGATION MARKETING STRATEGIQUE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232025" y="2758934"/>
            <a:ext cx="6588125" cy="3014901"/>
          </a:xfrm>
        </p:spPr>
        <p:txBody>
          <a:bodyPr/>
          <a:lstStyle/>
          <a:p>
            <a:r>
              <a:rPr lang="fr-FR" sz="2800" b="1" dirty="0" smtClean="0"/>
              <a:t>Evolutions du dispositif d’aide à la rénovation énergétique</a:t>
            </a:r>
          </a:p>
          <a:p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2000" dirty="0" smtClean="0"/>
              <a:t>Bâtiment existant</a:t>
            </a:r>
            <a:endParaRPr lang="fr-FR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472-4D02-4E3B-8474-CDB85EE37559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62830" y="218880"/>
            <a:ext cx="7056437" cy="563635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cs typeface="ITC Lubalin Graph Std Demi"/>
              </a:rPr>
              <a:t>Les aides à la rénovation thermique en 2016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  <a:latin typeface="ITC Lubalin Graph Std Demi"/>
              <a:cs typeface="ITC Lubalin Graph Std Demi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70527" y="1141284"/>
            <a:ext cx="8601740" cy="206462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 smtClean="0"/>
              <a:t> Crédit d’Impôt pour la Transition Energétique (CITE)</a:t>
            </a:r>
          </a:p>
          <a:p>
            <a:pPr lvl="1">
              <a:lnSpc>
                <a:spcPts val="1800"/>
              </a:lnSpc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En vigueur depuis 2005, il est possible d’en bénéficier lors de travaux d’amélioration énergétique dans une résidence principale (isolation thermique, installation de chaudière à condensation…)</a:t>
            </a:r>
          </a:p>
          <a:p>
            <a:pPr lvl="1">
              <a:lnSpc>
                <a:spcPts val="1800"/>
              </a:lnSpc>
              <a:buFont typeface="Arial" pitchFamily="34" charset="0"/>
              <a:buChar char="•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ts val="1800"/>
              </a:lnSpc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Il permet de bénéficier d’une réduction d’impôt de 30%, notamment pour les chaudières à condensation mais avec une contrainte technique nouvelle pour les chaudières à « haute performance énergétique » : rendement saisonnier ≥ 90% (la grande majorité des matériels est éligible)</a:t>
            </a:r>
          </a:p>
          <a:p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 rot="20187629">
            <a:off x="752139" y="3231769"/>
            <a:ext cx="1706957" cy="1443169"/>
            <a:chOff x="7761194" y="5341434"/>
            <a:chExt cx="496117" cy="400893"/>
          </a:xfrm>
        </p:grpSpPr>
        <p:sp>
          <p:nvSpPr>
            <p:cNvPr id="11" name="Étoile à 32 branches 10"/>
            <p:cNvSpPr/>
            <p:nvPr/>
          </p:nvSpPr>
          <p:spPr>
            <a:xfrm>
              <a:off x="7772400" y="5341434"/>
              <a:ext cx="484911" cy="400893"/>
            </a:xfrm>
            <a:prstGeom prst="star32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761194" y="5434636"/>
              <a:ext cx="493966" cy="17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A 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RETENIR !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à coins arrondis 3"/>
          <p:cNvSpPr/>
          <p:nvPr/>
        </p:nvSpPr>
        <p:spPr>
          <a:xfrm>
            <a:off x="1748837" y="4099313"/>
            <a:ext cx="5368058" cy="10448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90% des chaudières à condensation domestiques (classés A) sont éligibles au CITE 2016</a:t>
            </a:r>
            <a:endParaRPr lang="fr-FR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472-4D02-4E3B-8474-CDB85EE37559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763713" y="404813"/>
            <a:ext cx="7056437" cy="630773"/>
          </a:xfrm>
        </p:spPr>
        <p:txBody>
          <a:bodyPr/>
          <a:lstStyle/>
          <a:p>
            <a:r>
              <a:rPr lang="fr-FR" sz="2800" dirty="0">
                <a:solidFill>
                  <a:schemeClr val="bg1">
                    <a:lumMod val="50000"/>
                  </a:schemeClr>
                </a:solidFill>
                <a:cs typeface="ITC Lubalin Graph Std Demi"/>
              </a:rPr>
              <a:t>Les aides à la rénovation thermique en 2016</a:t>
            </a:r>
            <a:endParaRPr lang="fr-FR" sz="2800" dirty="0">
              <a:solidFill>
                <a:schemeClr val="bg1">
                  <a:lumMod val="50000"/>
                </a:schemeClr>
              </a:solidFill>
              <a:latin typeface="ITC Lubalin Graph Std Demi"/>
              <a:cs typeface="ITC Lubalin Graph Std Demi"/>
            </a:endParaRPr>
          </a:p>
          <a:p>
            <a:endParaRPr lang="fr-FR" sz="2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451692" y="1526430"/>
            <a:ext cx="8368458" cy="41036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1800" dirty="0"/>
              <a:t> Prorogation et adaptation de l’Eco-PTZ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Il s’agit d’un prêt à 0% aidé par l’état pour un montant maximum de 30 000€. Il est accordé sans condition de ressource à condition que les travaux aient lieu dans la résidence principale.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1800" dirty="0"/>
              <a:t> Aides de l’</a:t>
            </a:r>
            <a:r>
              <a:rPr lang="fr-FR" sz="1800" dirty="0" err="1"/>
              <a:t>Anah</a:t>
            </a:r>
            <a:r>
              <a:rPr lang="fr-FR" sz="1800" dirty="0"/>
              <a:t> / Habiter mieux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L’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Anah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finance les travaux de rénovation qui permettent une baisse de la consommation énergétique d’au moins 25%.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Pour la catégorie « </a:t>
            </a:r>
            <a:r>
              <a:rPr lang="fr-FR" sz="1400" u="sng" dirty="0">
                <a:solidFill>
                  <a:schemeClr val="bg1">
                    <a:lumMod val="50000"/>
                  </a:schemeClr>
                </a:solidFill>
              </a:rPr>
              <a:t>ressources très modestes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 » : </a:t>
            </a:r>
          </a:p>
          <a:p>
            <a:pPr lvl="1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	- aide de 50% du montant total des travaux (maximum 10 000€)</a:t>
            </a:r>
          </a:p>
          <a:p>
            <a:pPr lvl="1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	- prime Habiter Mieux* : 10 % du montant total des travaux HT , dans la limite de 2 000 €. 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Pour la catégorie « </a:t>
            </a:r>
            <a:r>
              <a:rPr lang="fr-FR" sz="1400" u="sng" dirty="0">
                <a:solidFill>
                  <a:schemeClr val="bg1">
                    <a:lumMod val="50000"/>
                  </a:schemeClr>
                </a:solidFill>
              </a:rPr>
              <a:t>ressources modestes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 » </a:t>
            </a:r>
          </a:p>
          <a:p>
            <a:pPr lvl="1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	- 35 % du montant total des travaux HT (maximum 7000€)</a:t>
            </a:r>
          </a:p>
          <a:p>
            <a:pPr lvl="1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	- </a:t>
            </a:r>
            <a:r>
              <a:rPr lang="fr-FR" sz="1400" dirty="0"/>
              <a:t>prime Habiter Mieux* : 10 % du montant total des travaux HT , dans la limite de 1 600 €.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 rot="20187629">
            <a:off x="1347502" y="4908532"/>
            <a:ext cx="1706957" cy="1443169"/>
            <a:chOff x="7761194" y="5341434"/>
            <a:chExt cx="496117" cy="400893"/>
          </a:xfrm>
        </p:grpSpPr>
        <p:sp>
          <p:nvSpPr>
            <p:cNvPr id="8" name="Étoile à 32 branches 7"/>
            <p:cNvSpPr/>
            <p:nvPr/>
          </p:nvSpPr>
          <p:spPr>
            <a:xfrm>
              <a:off x="7772400" y="5341434"/>
              <a:ext cx="484911" cy="400893"/>
            </a:xfrm>
            <a:prstGeom prst="star32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761194" y="5434636"/>
              <a:ext cx="493966" cy="17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A 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RETENIR !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à coins arrondis 9"/>
          <p:cNvSpPr/>
          <p:nvPr/>
        </p:nvSpPr>
        <p:spPr>
          <a:xfrm>
            <a:off x="2442898" y="5748000"/>
            <a:ext cx="4685014" cy="8360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Jusqu’à 12 000€ d’aide de l’ANAH</a:t>
            </a:r>
            <a:endParaRPr lang="fr-F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472-4D02-4E3B-8474-CDB85EE37559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403648" y="1100159"/>
            <a:ext cx="7452000" cy="2647507"/>
          </a:xfrm>
          <a:prstGeom prst="roundRect">
            <a:avLst>
              <a:gd name="adj" fmla="val 669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>
              <a:solidFill>
                <a:schemeClr val="accent1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1200805"/>
            <a:ext cx="3744416" cy="1944216"/>
          </a:xfrm>
          <a:prstGeom prst="roundRect">
            <a:avLst>
              <a:gd name="adj" fmla="val 627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>
              <a:solidFill>
                <a:schemeClr val="accent1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971600" y="1236861"/>
            <a:ext cx="0" cy="5040000"/>
          </a:xfrm>
          <a:prstGeom prst="straightConnector1">
            <a:avLst/>
          </a:prstGeom>
          <a:ln w="79375">
            <a:solidFill>
              <a:srgbClr val="1396E7"/>
            </a:solidFill>
            <a:tailEnd type="triangle" w="med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 rot="16200000">
            <a:off x="-1692695" y="3505061"/>
            <a:ext cx="4824536" cy="36004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1396E7"/>
                </a:solidFill>
                <a:latin typeface="VAG Rounded Std Light" pitchFamily="34" charset="0"/>
              </a:rPr>
              <a:t>Possibilité de cumul des dispositifs d’incitation :</a:t>
            </a:r>
            <a:endParaRPr lang="fr-FR" sz="1400" dirty="0">
              <a:solidFill>
                <a:srgbClr val="1396E7"/>
              </a:solidFill>
              <a:latin typeface="VAG Rounded Std Light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 rot="16200000">
            <a:off x="611560" y="1992894"/>
            <a:ext cx="1944218" cy="36004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 smtClean="0">
                <a:solidFill>
                  <a:schemeClr val="accent3">
                    <a:lumMod val="75000"/>
                  </a:schemeClr>
                </a:solidFill>
                <a:latin typeface="VAG Rounded Std Light" pitchFamily="34" charset="0"/>
              </a:rPr>
              <a:t>Logement &gt; 15 ans</a:t>
            </a:r>
            <a:endParaRPr lang="fr-FR" sz="1300" b="1" dirty="0">
              <a:solidFill>
                <a:schemeClr val="accent3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grpSp>
        <p:nvGrpSpPr>
          <p:cNvPr id="5" name="Groupe 65"/>
          <p:cNvGrpSpPr/>
          <p:nvPr/>
        </p:nvGrpSpPr>
        <p:grpSpPr>
          <a:xfrm>
            <a:off x="1403648" y="3865101"/>
            <a:ext cx="7452000" cy="1158473"/>
            <a:chOff x="971600" y="3573016"/>
            <a:chExt cx="7560000" cy="1158473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971600" y="3573017"/>
              <a:ext cx="7560000" cy="1158472"/>
            </a:xfrm>
            <a:prstGeom prst="roundRect">
              <a:avLst>
                <a:gd name="adj" fmla="val 1045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 rot="16200000">
              <a:off x="575556" y="3969060"/>
              <a:ext cx="1152128" cy="36004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b="1" dirty="0" err="1" smtClean="0">
                  <a:solidFill>
                    <a:schemeClr val="accent2">
                      <a:lumMod val="75000"/>
                    </a:schemeClr>
                  </a:solidFill>
                  <a:latin typeface="VAG Rounded Std Light" pitchFamily="34" charset="0"/>
                </a:rPr>
                <a:t>Lgt</a:t>
              </a:r>
              <a:r>
                <a:rPr lang="fr-FR" sz="1300" b="1" dirty="0" smtClean="0">
                  <a:solidFill>
                    <a:schemeClr val="accent2">
                      <a:lumMod val="75000"/>
                    </a:schemeClr>
                  </a:solidFill>
                  <a:latin typeface="VAG Rounded Std Light" pitchFamily="34" charset="0"/>
                </a:rPr>
                <a:t> &gt; 2 ans</a:t>
              </a:r>
              <a:endParaRPr lang="fr-FR" sz="1300" b="1" dirty="0">
                <a:solidFill>
                  <a:schemeClr val="accent2">
                    <a:lumMod val="75000"/>
                  </a:schemeClr>
                </a:solidFill>
                <a:latin typeface="VAG Rounded Std Light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 rot="16200000">
            <a:off x="323527" y="2208917"/>
            <a:ext cx="1800200" cy="36004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 smtClean="0">
                <a:solidFill>
                  <a:schemeClr val="accent3">
                    <a:lumMod val="75000"/>
                  </a:schemeClr>
                </a:solidFill>
                <a:latin typeface="VAG Rounded Std Light" pitchFamily="34" charset="0"/>
              </a:rPr>
              <a:t>Aides et primes</a:t>
            </a:r>
            <a:endParaRPr lang="fr-FR" sz="1700" b="1" dirty="0">
              <a:solidFill>
                <a:schemeClr val="accent3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grpSp>
        <p:nvGrpSpPr>
          <p:cNvPr id="6" name="Groupe 67"/>
          <p:cNvGrpSpPr/>
          <p:nvPr/>
        </p:nvGrpSpPr>
        <p:grpSpPr>
          <a:xfrm>
            <a:off x="1403648" y="5161245"/>
            <a:ext cx="7452000" cy="864096"/>
            <a:chOff x="971600" y="4941168"/>
            <a:chExt cx="7560000" cy="864096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971600" y="4941168"/>
              <a:ext cx="7560000" cy="864096"/>
            </a:xfrm>
            <a:prstGeom prst="roundRect">
              <a:avLst>
                <a:gd name="adj" fmla="val 1051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endParaRPr>
            </a:p>
          </p:txBody>
        </p:sp>
        <p:sp>
          <p:nvSpPr>
            <p:cNvPr id="18" name="Rectangle à coins arrondis 17"/>
            <p:cNvSpPr/>
            <p:nvPr/>
          </p:nvSpPr>
          <p:spPr>
            <a:xfrm rot="16200000">
              <a:off x="719572" y="5193196"/>
              <a:ext cx="864096" cy="36004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300" b="1" dirty="0" err="1" smtClean="0">
                  <a:solidFill>
                    <a:schemeClr val="accent6">
                      <a:lumMod val="75000"/>
                    </a:schemeClr>
                  </a:solidFill>
                  <a:latin typeface="VAG Rounded Std Light" pitchFamily="34" charset="0"/>
                </a:rPr>
                <a:t>Lgt</a:t>
              </a:r>
              <a:r>
                <a:rPr lang="fr-FR" sz="1300" b="1" dirty="0" smtClean="0">
                  <a:solidFill>
                    <a:schemeClr val="accent6">
                      <a:lumMod val="75000"/>
                    </a:schemeClr>
                  </a:solidFill>
                  <a:latin typeface="VAG Rounded Std Light" pitchFamily="34" charset="0"/>
                </a:rPr>
                <a:t> &lt; 1990</a:t>
              </a:r>
              <a:endParaRPr lang="fr-FR" sz="1300" b="1" dirty="0">
                <a:solidFill>
                  <a:schemeClr val="accent6">
                    <a:lumMod val="75000"/>
                  </a:schemeClr>
                </a:solidFill>
                <a:latin typeface="VAG Rounded Std Light" pitchFamily="34" charset="0"/>
              </a:endParaRPr>
            </a:p>
          </p:txBody>
        </p:sp>
      </p:grpSp>
      <p:sp>
        <p:nvSpPr>
          <p:cNvPr id="19" name="Rectangle à coins arrondis 18"/>
          <p:cNvSpPr/>
          <p:nvPr/>
        </p:nvSpPr>
        <p:spPr>
          <a:xfrm rot="16200000">
            <a:off x="323528" y="4297149"/>
            <a:ext cx="1800200" cy="36004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 smtClean="0">
                <a:solidFill>
                  <a:schemeClr val="accent2">
                    <a:lumMod val="75000"/>
                  </a:schemeClr>
                </a:solidFill>
                <a:latin typeface="VAG Rounded Std Light" pitchFamily="34" charset="0"/>
              </a:rPr>
              <a:t>Fiscalité</a:t>
            </a:r>
            <a:endParaRPr lang="fr-FR" sz="1700" b="1" dirty="0">
              <a:solidFill>
                <a:schemeClr val="accent2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 rot="16200000">
            <a:off x="719572" y="5413273"/>
            <a:ext cx="1008112" cy="36004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 smtClean="0">
                <a:solidFill>
                  <a:schemeClr val="accent6">
                    <a:lumMod val="75000"/>
                  </a:schemeClr>
                </a:solidFill>
                <a:latin typeface="VAG Rounded Std Light" pitchFamily="34" charset="0"/>
              </a:rPr>
              <a:t>Prêts</a:t>
            </a:r>
            <a:endParaRPr lang="fr-FR" sz="1700" b="1" dirty="0">
              <a:solidFill>
                <a:schemeClr val="accent6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grpSp>
        <p:nvGrpSpPr>
          <p:cNvPr id="12" name="Groupe 53"/>
          <p:cNvGrpSpPr/>
          <p:nvPr/>
        </p:nvGrpSpPr>
        <p:grpSpPr>
          <a:xfrm>
            <a:off x="4283968" y="588789"/>
            <a:ext cx="1440000" cy="5699032"/>
            <a:chOff x="3851920" y="296704"/>
            <a:chExt cx="1440000" cy="6020220"/>
          </a:xfrm>
        </p:grpSpPr>
        <p:cxnSp>
          <p:nvCxnSpPr>
            <p:cNvPr id="22" name="Connecteur droit 21"/>
            <p:cNvCxnSpPr/>
            <p:nvPr/>
          </p:nvCxnSpPr>
          <p:spPr>
            <a:xfrm flipH="1">
              <a:off x="4860032" y="764704"/>
              <a:ext cx="0" cy="5552220"/>
            </a:xfrm>
            <a:prstGeom prst="line">
              <a:avLst/>
            </a:prstGeom>
            <a:ln w="28575">
              <a:solidFill>
                <a:srgbClr val="1396E7"/>
              </a:solidFill>
              <a:prstDash val="sysDot"/>
            </a:ln>
            <a:effectLst>
              <a:outerShdw blurRad="40000" dist="20000" dir="5400000" rotWithShape="0">
                <a:srgbClr val="1396E7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à coins arrondis 22"/>
            <p:cNvSpPr/>
            <p:nvPr/>
          </p:nvSpPr>
          <p:spPr>
            <a:xfrm>
              <a:off x="3851920" y="296704"/>
              <a:ext cx="1440000" cy="467999"/>
            </a:xfrm>
            <a:prstGeom prst="roundRect">
              <a:avLst/>
            </a:prstGeom>
            <a:solidFill>
              <a:srgbClr val="1396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VAG Rounded Std Light" pitchFamily="34" charset="0"/>
                </a:rPr>
                <a:t>Plafond Anah 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VAG Rounded Std Light" pitchFamily="34" charset="0"/>
                </a:rPr>
                <a:t>ménages </a:t>
              </a:r>
              <a:r>
                <a:rPr lang="fr-FR" sz="1200" b="1" dirty="0" smtClean="0">
                  <a:solidFill>
                    <a:schemeClr val="bg1"/>
                  </a:solidFill>
                  <a:latin typeface="VAG Rounded Std Light" pitchFamily="34" charset="0"/>
                </a:rPr>
                <a:t>modestes</a:t>
              </a:r>
              <a:endParaRPr lang="fr-FR" sz="1400" dirty="0">
                <a:solidFill>
                  <a:schemeClr val="bg1"/>
                </a:solidFill>
                <a:latin typeface="VAG Rounded Std Light" pitchFamily="34" charset="0"/>
              </a:endParaRPr>
            </a:p>
          </p:txBody>
        </p:sp>
      </p:grpSp>
      <p:grpSp>
        <p:nvGrpSpPr>
          <p:cNvPr id="16" name="Groupe 54"/>
          <p:cNvGrpSpPr/>
          <p:nvPr/>
        </p:nvGrpSpPr>
        <p:grpSpPr>
          <a:xfrm>
            <a:off x="5796136" y="588789"/>
            <a:ext cx="2997942" cy="5704675"/>
            <a:chOff x="5364088" y="296704"/>
            <a:chExt cx="2997942" cy="5871155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5724128" y="684371"/>
              <a:ext cx="0" cy="5483488"/>
            </a:xfrm>
            <a:prstGeom prst="line">
              <a:avLst/>
            </a:prstGeom>
            <a:ln w="28575">
              <a:solidFill>
                <a:srgbClr val="1396E7"/>
              </a:solidFill>
              <a:prstDash val="sysDot"/>
            </a:ln>
            <a:effectLst>
              <a:outerShdw blurRad="40000" dist="20000" dir="5400000" rotWithShape="0">
                <a:srgbClr val="1396E7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à coins arrondis 25"/>
            <p:cNvSpPr/>
            <p:nvPr/>
          </p:nvSpPr>
          <p:spPr>
            <a:xfrm>
              <a:off x="5364088" y="296704"/>
              <a:ext cx="2997942" cy="468000"/>
            </a:xfrm>
            <a:prstGeom prst="roundRect">
              <a:avLst/>
            </a:prstGeom>
            <a:solidFill>
              <a:srgbClr val="1396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VAG Rounded Std Light" pitchFamily="34" charset="0"/>
                </a:rPr>
                <a:t>Plafond cumul  CITE &amp; éco-PTZ </a:t>
              </a:r>
            </a:p>
            <a:p>
              <a:pPr algn="ctr"/>
              <a:r>
                <a:rPr lang="fr-FR" sz="1000" dirty="0" smtClean="0">
                  <a:solidFill>
                    <a:schemeClr val="bg1"/>
                  </a:solidFill>
                  <a:latin typeface="VAG Rounded Std Light" pitchFamily="34" charset="0"/>
                </a:rPr>
                <a:t>25000€ pers. seule , 35000 € couple + 7500 €/pers.</a:t>
              </a:r>
              <a:endParaRPr lang="fr-FR" sz="1000" dirty="0">
                <a:solidFill>
                  <a:schemeClr val="bg1"/>
                </a:solidFill>
                <a:latin typeface="VAG Rounded Std Light" pitchFamily="34" charset="0"/>
              </a:endParaRPr>
            </a:p>
          </p:txBody>
        </p:sp>
      </p:grpSp>
      <p:grpSp>
        <p:nvGrpSpPr>
          <p:cNvPr id="21" name="Groupe 48"/>
          <p:cNvGrpSpPr/>
          <p:nvPr/>
        </p:nvGrpSpPr>
        <p:grpSpPr>
          <a:xfrm>
            <a:off x="2411760" y="588789"/>
            <a:ext cx="1800000" cy="5687992"/>
            <a:chOff x="1907704" y="296704"/>
            <a:chExt cx="1800000" cy="5865742"/>
          </a:xfrm>
        </p:grpSpPr>
        <p:cxnSp>
          <p:nvCxnSpPr>
            <p:cNvPr id="28" name="Connecteur droit 27"/>
            <p:cNvCxnSpPr/>
            <p:nvPr/>
          </p:nvCxnSpPr>
          <p:spPr>
            <a:xfrm flipH="1">
              <a:off x="2987824" y="705071"/>
              <a:ext cx="0" cy="5457375"/>
            </a:xfrm>
            <a:prstGeom prst="line">
              <a:avLst/>
            </a:prstGeom>
            <a:ln w="28575">
              <a:solidFill>
                <a:srgbClr val="1396E7"/>
              </a:solidFill>
              <a:prstDash val="sysDot"/>
            </a:ln>
            <a:effectLst>
              <a:outerShdw blurRad="40000" dist="20000" dir="5400000" rotWithShape="0">
                <a:srgbClr val="1396E7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à coins arrondis 28"/>
            <p:cNvSpPr/>
            <p:nvPr/>
          </p:nvSpPr>
          <p:spPr>
            <a:xfrm>
              <a:off x="1907704" y="296704"/>
              <a:ext cx="1800000" cy="445500"/>
            </a:xfrm>
            <a:prstGeom prst="roundRect">
              <a:avLst/>
            </a:prstGeom>
            <a:solidFill>
              <a:srgbClr val="1396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VAG Rounded Std Light" pitchFamily="34" charset="0"/>
                </a:rPr>
                <a:t>Plafond Anah 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VAG Rounded Std Light" pitchFamily="34" charset="0"/>
                </a:rPr>
                <a:t>ménages</a:t>
              </a:r>
              <a:r>
                <a:rPr lang="fr-FR" sz="1200" b="1" dirty="0" smtClean="0">
                  <a:solidFill>
                    <a:schemeClr val="bg1"/>
                  </a:solidFill>
                  <a:latin typeface="VAG Rounded Std Light" pitchFamily="34" charset="0"/>
                </a:rPr>
                <a:t> très modestes</a:t>
              </a:r>
              <a:endParaRPr lang="fr-FR" sz="1400" dirty="0">
                <a:solidFill>
                  <a:schemeClr val="bg1"/>
                </a:solidFill>
                <a:latin typeface="VAG Rounded Std Light" pitchFamily="34" charset="0"/>
              </a:endParaRPr>
            </a:p>
          </p:txBody>
        </p:sp>
      </p:grpSp>
      <p:sp>
        <p:nvSpPr>
          <p:cNvPr id="30" name="Rectangle à coins arrondis 29"/>
          <p:cNvSpPr/>
          <p:nvPr/>
        </p:nvSpPr>
        <p:spPr>
          <a:xfrm>
            <a:off x="1907872" y="4369156"/>
            <a:ext cx="4182407" cy="558724"/>
          </a:xfrm>
          <a:prstGeom prst="roundRect">
            <a:avLst>
              <a:gd name="adj" fmla="val 107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Crédit d’Impôt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Transition Energétique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30%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1907872" y="5269309"/>
            <a:ext cx="4150509" cy="684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Eco-PTZ </a:t>
            </a:r>
            <a:b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</a:b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pour la réalisation d’un bouquet d’au moins 2 travaux ou si éligibilité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Anah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 (Eco-PTZ « Habiter Mieux »)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907872" y="3937109"/>
            <a:ext cx="6840000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TVA à taux réduit à 5,5%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pour les travaux  de rénovation énergétique </a:t>
            </a:r>
            <a:endParaRPr lang="fr-FR" sz="1200" dirty="0">
              <a:solidFill>
                <a:schemeClr val="accent1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grpSp>
        <p:nvGrpSpPr>
          <p:cNvPr id="24" name="Groupe 57"/>
          <p:cNvGrpSpPr/>
          <p:nvPr/>
        </p:nvGrpSpPr>
        <p:grpSpPr>
          <a:xfrm>
            <a:off x="4355976" y="4729197"/>
            <a:ext cx="371072" cy="720000"/>
            <a:chOff x="4392000" y="4509121"/>
            <a:chExt cx="371072" cy="864094"/>
          </a:xfrm>
        </p:grpSpPr>
        <p:sp>
          <p:nvSpPr>
            <p:cNvPr id="34" name="Flèche droite 33"/>
            <p:cNvSpPr/>
            <p:nvPr/>
          </p:nvSpPr>
          <p:spPr>
            <a:xfrm rot="16200000">
              <a:off x="4266001" y="4635120"/>
              <a:ext cx="611998" cy="360000"/>
            </a:xfrm>
            <a:prstGeom prst="rightArrow">
              <a:avLst/>
            </a:prstGeom>
            <a:solidFill>
              <a:srgbClr val="1396E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endParaRPr>
            </a:p>
          </p:txBody>
        </p:sp>
        <p:sp>
          <p:nvSpPr>
            <p:cNvPr id="35" name="Flèche droite 34"/>
            <p:cNvSpPr/>
            <p:nvPr/>
          </p:nvSpPr>
          <p:spPr>
            <a:xfrm rot="5400000">
              <a:off x="4266000" y="4887215"/>
              <a:ext cx="612001" cy="360000"/>
            </a:xfrm>
            <a:prstGeom prst="rightArrow">
              <a:avLst/>
            </a:prstGeom>
            <a:solidFill>
              <a:srgbClr val="1396E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395664" y="4755345"/>
              <a:ext cx="367408" cy="40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  <a:latin typeface="VAG Rounded Std Light" pitchFamily="34" charset="0"/>
                </a:rPr>
                <a:t>et</a:t>
              </a:r>
              <a:endParaRPr lang="fr-FR" sz="1600" b="1" dirty="0">
                <a:solidFill>
                  <a:schemeClr val="bg1"/>
                </a:solidFill>
                <a:latin typeface="VAG Rounded Std Light" pitchFamily="34" charset="0"/>
              </a:endParaRPr>
            </a:p>
          </p:txBody>
        </p:sp>
      </p:grpSp>
      <p:sp>
        <p:nvSpPr>
          <p:cNvPr id="37" name="Rectangle à coins arrondis 36"/>
          <p:cNvSpPr/>
          <p:nvPr/>
        </p:nvSpPr>
        <p:spPr>
          <a:xfrm>
            <a:off x="6228184" y="5305261"/>
            <a:ext cx="2520000" cy="576064"/>
          </a:xfrm>
          <a:prstGeom prst="roundRect">
            <a:avLst>
              <a:gd name="adj" fmla="val 92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Eco-PTZ  </a:t>
            </a:r>
            <a:b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</a:b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(bouquet d’au moins 2 travaux)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6228184" y="4369156"/>
            <a:ext cx="2520000" cy="558724"/>
          </a:xfrm>
          <a:prstGeom prst="roundRect">
            <a:avLst>
              <a:gd name="adj" fmla="val 107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Crédit d’Impôt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Transition Energétique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30%</a:t>
            </a:r>
          </a:p>
        </p:txBody>
      </p:sp>
      <p:grpSp>
        <p:nvGrpSpPr>
          <p:cNvPr id="27" name="Groupe 56"/>
          <p:cNvGrpSpPr/>
          <p:nvPr/>
        </p:nvGrpSpPr>
        <p:grpSpPr>
          <a:xfrm>
            <a:off x="7308305" y="4873286"/>
            <a:ext cx="749557" cy="504000"/>
            <a:chOff x="6876257" y="4509121"/>
            <a:chExt cx="749557" cy="762434"/>
          </a:xfrm>
        </p:grpSpPr>
        <p:sp>
          <p:nvSpPr>
            <p:cNvPr id="40" name="ZoneTexte 39"/>
            <p:cNvSpPr txBox="1"/>
            <p:nvPr/>
          </p:nvSpPr>
          <p:spPr>
            <a:xfrm>
              <a:off x="7023858" y="4617942"/>
              <a:ext cx="412292" cy="512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1396E7"/>
                  </a:solidFill>
                  <a:latin typeface="VAG Rounded Std Light" pitchFamily="34" charset="0"/>
                </a:rPr>
                <a:t>ou</a:t>
              </a:r>
              <a:endParaRPr lang="fr-FR" sz="1600" b="1" dirty="0">
                <a:solidFill>
                  <a:srgbClr val="1396E7"/>
                </a:solidFill>
                <a:latin typeface="VAG Rounded Std Light" pitchFamily="34" charset="0"/>
              </a:endParaRPr>
            </a:p>
          </p:txBody>
        </p:sp>
        <p:sp>
          <p:nvSpPr>
            <p:cNvPr id="41" name="Flèche droite 40"/>
            <p:cNvSpPr/>
            <p:nvPr/>
          </p:nvSpPr>
          <p:spPr>
            <a:xfrm rot="16200000">
              <a:off x="6624230" y="4761148"/>
              <a:ext cx="720079" cy="216026"/>
            </a:xfrm>
            <a:prstGeom prst="rightArrow">
              <a:avLst/>
            </a:prstGeom>
            <a:solidFill>
              <a:srgbClr val="1396E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endParaRPr>
            </a:p>
          </p:txBody>
        </p:sp>
        <p:sp>
          <p:nvSpPr>
            <p:cNvPr id="42" name="Flèche droite 41"/>
            <p:cNvSpPr/>
            <p:nvPr/>
          </p:nvSpPr>
          <p:spPr>
            <a:xfrm rot="5400000">
              <a:off x="7157761" y="4803503"/>
              <a:ext cx="720081" cy="216024"/>
            </a:xfrm>
            <a:prstGeom prst="rightArrow">
              <a:avLst/>
            </a:prstGeom>
            <a:solidFill>
              <a:srgbClr val="1396E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endParaRPr>
            </a:p>
          </p:txBody>
        </p:sp>
      </p:grpSp>
      <p:sp>
        <p:nvSpPr>
          <p:cNvPr id="43" name="Rectangle à coins arrondis 42"/>
          <p:cNvSpPr/>
          <p:nvPr/>
        </p:nvSpPr>
        <p:spPr>
          <a:xfrm>
            <a:off x="1907872" y="1272813"/>
            <a:ext cx="1512000" cy="648072"/>
          </a:xfrm>
          <a:prstGeom prst="roundRect">
            <a:avLst>
              <a:gd name="adj" fmla="val 846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Anah : 50 % du montant travaux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si  gain énerg. 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&gt; 25%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1907872" y="1992893"/>
            <a:ext cx="151200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i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Habiter mieux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  10% du montant travaux (2000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€ max)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3564056" y="1272813"/>
            <a:ext cx="1512000" cy="648072"/>
          </a:xfrm>
          <a:prstGeom prst="roundRect">
            <a:avLst>
              <a:gd name="adj" fmla="val 1010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Anah : 35 % du montant travaux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si  gain énerg. 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&gt; 25%</a:t>
            </a:r>
            <a:endParaRPr lang="fr-FR" sz="1200" b="1" dirty="0">
              <a:solidFill>
                <a:schemeClr val="accent1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3564056" y="1992893"/>
            <a:ext cx="151200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i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Habiter mieux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  10% du montant travaux (1600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€ max)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1907872" y="3361045"/>
            <a:ext cx="6840000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Aide éventuelle de la collectivité territoriale 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(selon conditions fixées par la collectivité)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5376188" y="1560846"/>
            <a:ext cx="3384000" cy="1296144"/>
          </a:xfrm>
          <a:prstGeom prst="roundRect">
            <a:avLst>
              <a:gd name="adj" fmla="val 725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Prime énergie liée aux CEE</a:t>
            </a:r>
          </a:p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– Certificats d’Economie d’Energie -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1907872" y="2568957"/>
            <a:ext cx="3168000" cy="46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Aide  complémentaire 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«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 Habiter mieux » </a:t>
            </a:r>
          </a:p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rPr>
              <a:t>500 € max si aide collectivité territoriale  </a:t>
            </a:r>
            <a:endParaRPr lang="fr-FR" sz="1200" dirty="0">
              <a:solidFill>
                <a:schemeClr val="accent1">
                  <a:lumMod val="75000"/>
                </a:schemeClr>
              </a:solidFill>
              <a:latin typeface="VAG Rounded Std Light" pitchFamily="34" charset="0"/>
            </a:endParaRPr>
          </a:p>
        </p:txBody>
      </p:sp>
      <p:grpSp>
        <p:nvGrpSpPr>
          <p:cNvPr id="33" name="Groupe 62"/>
          <p:cNvGrpSpPr/>
          <p:nvPr/>
        </p:nvGrpSpPr>
        <p:grpSpPr>
          <a:xfrm>
            <a:off x="3335175" y="2984504"/>
            <a:ext cx="360000" cy="396000"/>
            <a:chOff x="3059832" y="2708920"/>
            <a:chExt cx="360000" cy="432048"/>
          </a:xfrm>
        </p:grpSpPr>
        <p:sp>
          <p:nvSpPr>
            <p:cNvPr id="51" name="Double flèche verticale 50"/>
            <p:cNvSpPr/>
            <p:nvPr/>
          </p:nvSpPr>
          <p:spPr>
            <a:xfrm>
              <a:off x="3059832" y="2708920"/>
              <a:ext cx="360000" cy="432048"/>
            </a:xfrm>
            <a:prstGeom prst="upDownArrow">
              <a:avLst>
                <a:gd name="adj1" fmla="val 50000"/>
                <a:gd name="adj2" fmla="val 32279"/>
              </a:avLst>
            </a:prstGeom>
            <a:solidFill>
              <a:srgbClr val="1396E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 smtClean="0">
                <a:solidFill>
                  <a:schemeClr val="accent1">
                    <a:lumMod val="75000"/>
                  </a:schemeClr>
                </a:solidFill>
                <a:latin typeface="VAG Rounded Std Light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3080974" y="2755667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  <a:latin typeface="VAG Rounded Std Light" pitchFamily="34" charset="0"/>
                </a:rPr>
                <a:t>si</a:t>
              </a:r>
              <a:endParaRPr lang="fr-FR" sz="1600" b="1" dirty="0">
                <a:solidFill>
                  <a:schemeClr val="bg1"/>
                </a:solidFill>
                <a:latin typeface="VAG Rounded Std Light" pitchFamily="34" charset="0"/>
              </a:endParaRPr>
            </a:p>
          </p:txBody>
        </p:sp>
      </p:grpSp>
      <p:grpSp>
        <p:nvGrpSpPr>
          <p:cNvPr id="39" name="Groupe 70"/>
          <p:cNvGrpSpPr/>
          <p:nvPr/>
        </p:nvGrpSpPr>
        <p:grpSpPr>
          <a:xfrm>
            <a:off x="1475656" y="6205413"/>
            <a:ext cx="7308872" cy="468000"/>
            <a:chOff x="1475656" y="6237312"/>
            <a:chExt cx="7308872" cy="468000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1475656" y="6345272"/>
              <a:ext cx="6696744" cy="36004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rgbClr val="1396E7"/>
                  </a:solidFill>
                  <a:latin typeface="VAG Rounded Std Light" pitchFamily="34" charset="0"/>
                </a:rPr>
                <a:t>-  Revenu fiscal de référence  +</a:t>
              </a:r>
              <a:endParaRPr lang="fr-FR" sz="1400" dirty="0">
                <a:solidFill>
                  <a:srgbClr val="1396E7"/>
                </a:solidFill>
                <a:latin typeface="VAG Rounded Std Light" pitchFamily="34" charset="0"/>
              </a:endParaRPr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 flipV="1">
              <a:off x="1980528" y="6237312"/>
              <a:ext cx="6804000" cy="0"/>
            </a:xfrm>
            <a:prstGeom prst="straightConnector1">
              <a:avLst/>
            </a:prstGeom>
            <a:ln w="50800">
              <a:solidFill>
                <a:srgbClr val="1396E7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ZoneTexte 55"/>
          <p:cNvSpPr txBox="1"/>
          <p:nvPr/>
        </p:nvSpPr>
        <p:spPr>
          <a:xfrm>
            <a:off x="1475656" y="116632"/>
            <a:ext cx="75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ITC Lubalin Graph Std Demi"/>
              </a:rPr>
              <a:t>Schéma simplifié 2016 des dispositifs d’aide aux particuliers</a:t>
            </a:r>
            <a:endParaRPr lang="fr-FR" sz="2000" b="1" i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ITC Lubalin Graph Std Dem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472-4D02-4E3B-8474-CDB85EE37559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bg1">
                    <a:lumMod val="50000"/>
                  </a:schemeClr>
                </a:solidFill>
                <a:cs typeface="ITC Lubalin Graph Std Demi"/>
              </a:rPr>
              <a:t>Exemples </a:t>
            </a: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cs typeface="ITC Lubalin Graph Std Demi"/>
              </a:rPr>
              <a:t>de travaux financés #1</a:t>
            </a:r>
          </a:p>
          <a:p>
            <a:pPr defTabSz="914290"/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</a:rPr>
              <a:t>Résidence individuelle située à Paris, </a:t>
            </a:r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  <a:p>
            <a:pPr defTabSz="914290"/>
            <a:r>
              <a:rPr lang="fr-FR" sz="1600" b="1" u="sng" dirty="0">
                <a:solidFill>
                  <a:schemeClr val="tx2">
                    <a:lumMod val="75000"/>
                  </a:schemeClr>
                </a:solidFill>
              </a:rPr>
              <a:t>chauffées à l’électricité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couples avec 2 enfants aux revenus différents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e 11"/>
          <p:cNvGrpSpPr/>
          <p:nvPr/>
        </p:nvGrpSpPr>
        <p:grpSpPr>
          <a:xfrm>
            <a:off x="31510" y="1359301"/>
            <a:ext cx="8949550" cy="576064"/>
            <a:chOff x="35496" y="2060848"/>
            <a:chExt cx="9594833" cy="576064"/>
          </a:xfrm>
        </p:grpSpPr>
        <p:sp>
          <p:nvSpPr>
            <p:cNvPr id="8" name="ZoneTexte 7"/>
            <p:cNvSpPr txBox="1"/>
            <p:nvPr/>
          </p:nvSpPr>
          <p:spPr>
            <a:xfrm>
              <a:off x="539552" y="2132856"/>
              <a:ext cx="9090777" cy="5001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290"/>
              <a:r>
                <a:rPr lang="fr-FR" sz="1400" b="1" i="1" u="sng" dirty="0" smtClean="0">
                  <a:solidFill>
                    <a:srgbClr val="482279"/>
                  </a:solidFill>
                </a:rPr>
                <a:t>HARMONIE</a:t>
              </a:r>
              <a:r>
                <a:rPr lang="fr-FR" sz="1400" b="1" dirty="0" smtClean="0">
                  <a:solidFill>
                    <a:srgbClr val="482279"/>
                  </a:solidFill>
                </a:rPr>
                <a:t> </a:t>
              </a:r>
              <a:r>
                <a:rPr lang="fr-FR" sz="1400" b="1" dirty="0">
                  <a:solidFill>
                    <a:srgbClr val="482279"/>
                  </a:solidFill>
                </a:rPr>
                <a:t>= installation chaudière + réseau distribution </a:t>
              </a:r>
              <a:r>
                <a:rPr lang="fr-FR" sz="1400" b="1" dirty="0">
                  <a:solidFill>
                    <a:srgbClr val="482279"/>
                  </a:solidFill>
                  <a:sym typeface="Wingdings" pitchFamily="2" charset="2"/>
                </a:rPr>
                <a:t> </a:t>
              </a:r>
              <a:r>
                <a:rPr lang="fr-FR" sz="1600" b="1" u="sng" dirty="0">
                  <a:solidFill>
                    <a:srgbClr val="482279"/>
                  </a:solidFill>
                  <a:sym typeface="Wingdings" pitchFamily="2" charset="2"/>
                </a:rPr>
                <a:t>9 </a:t>
              </a:r>
              <a:r>
                <a:rPr lang="fr-FR" sz="1600" b="1" u="sng" dirty="0" smtClean="0">
                  <a:solidFill>
                    <a:srgbClr val="482279"/>
                  </a:solidFill>
                  <a:sym typeface="Wingdings" pitchFamily="2" charset="2"/>
                </a:rPr>
                <a:t>384 </a:t>
              </a:r>
              <a:r>
                <a:rPr lang="fr-FR" sz="1600" b="1" u="sng" dirty="0">
                  <a:solidFill>
                    <a:srgbClr val="482279"/>
                  </a:solidFill>
                  <a:sym typeface="Wingdings" pitchFamily="2" charset="2"/>
                </a:rPr>
                <a:t>HT </a:t>
              </a:r>
              <a:r>
                <a:rPr lang="fr-FR" sz="1400" b="1" u="sng" dirty="0">
                  <a:solidFill>
                    <a:srgbClr val="482279"/>
                  </a:solidFill>
                  <a:sym typeface="Wingdings" pitchFamily="2" charset="2"/>
                </a:rPr>
                <a:t>(9 </a:t>
              </a:r>
              <a:r>
                <a:rPr lang="fr-FR" sz="1400" b="1" u="sng" dirty="0" smtClean="0">
                  <a:solidFill>
                    <a:srgbClr val="482279"/>
                  </a:solidFill>
                  <a:sym typeface="Wingdings" pitchFamily="2" charset="2"/>
                </a:rPr>
                <a:t>900 </a:t>
              </a:r>
              <a:r>
                <a:rPr lang="fr-FR" sz="1400" b="1" u="sng" dirty="0">
                  <a:solidFill>
                    <a:srgbClr val="482279"/>
                  </a:solidFill>
                  <a:sym typeface="Wingdings" pitchFamily="2" charset="2"/>
                </a:rPr>
                <a:t>€ </a:t>
              </a:r>
              <a:r>
                <a:rPr lang="fr-FR" sz="1100" b="1" u="sng" dirty="0">
                  <a:solidFill>
                    <a:srgbClr val="482279"/>
                  </a:solidFill>
                  <a:sym typeface="Wingdings" pitchFamily="2" charset="2"/>
                </a:rPr>
                <a:t>TTC)</a:t>
              </a:r>
              <a:r>
                <a:rPr lang="fr-FR" sz="1100" b="1" dirty="0">
                  <a:solidFill>
                    <a:srgbClr val="482279"/>
                  </a:solidFill>
                  <a:sym typeface="Wingdings" pitchFamily="2" charset="2"/>
                </a:rPr>
                <a:t> </a:t>
              </a:r>
              <a:r>
                <a:rPr lang="fr-FR" sz="1200" b="1" dirty="0">
                  <a:solidFill>
                    <a:srgbClr val="482279"/>
                  </a:solidFill>
                  <a:sym typeface="Wingdings" pitchFamily="2" charset="2"/>
                </a:rPr>
                <a:t>de travaux</a:t>
              </a:r>
              <a:endParaRPr lang="fr-FR" sz="1400" b="1" dirty="0">
                <a:solidFill>
                  <a:srgbClr val="482279"/>
                </a:solidFill>
                <a:sym typeface="Wingdings" pitchFamily="2" charset="2"/>
              </a:endParaRPr>
            </a:p>
            <a:p>
              <a:pPr defTabSz="914290"/>
              <a:r>
                <a:rPr lang="fr-FR" sz="1050" b="1" dirty="0">
                  <a:solidFill>
                    <a:srgbClr val="482279"/>
                  </a:solidFill>
                  <a:sym typeface="Wingdings" pitchFamily="2" charset="2"/>
                </a:rPr>
                <a:t>(</a:t>
              </a:r>
              <a:r>
                <a:rPr lang="fr-FR" sz="1050" b="1" dirty="0" smtClean="0">
                  <a:solidFill>
                    <a:srgbClr val="482279"/>
                  </a:solidFill>
                  <a:sym typeface="Wingdings" pitchFamily="2" charset="2"/>
                </a:rPr>
                <a:t>3034€ </a:t>
              </a:r>
              <a:r>
                <a:rPr lang="fr-FR" sz="1050" b="1" dirty="0">
                  <a:solidFill>
                    <a:srgbClr val="482279"/>
                  </a:solidFill>
                  <a:sym typeface="Wingdings" pitchFamily="2" charset="2"/>
                </a:rPr>
                <a:t>HT CD </a:t>
              </a:r>
              <a:r>
                <a:rPr lang="fr-FR" sz="1050" b="1" dirty="0" smtClean="0">
                  <a:solidFill>
                    <a:srgbClr val="482279"/>
                  </a:solidFill>
                  <a:sym typeface="Wingdings" pitchFamily="2" charset="2"/>
                </a:rPr>
                <a:t>+ régulation ; 4668€ </a:t>
              </a:r>
              <a:r>
                <a:rPr lang="fr-FR" sz="1050" b="1" dirty="0">
                  <a:solidFill>
                    <a:srgbClr val="482279"/>
                  </a:solidFill>
                  <a:sym typeface="Wingdings" pitchFamily="2" charset="2"/>
                </a:rPr>
                <a:t>HT </a:t>
              </a:r>
              <a:r>
                <a:rPr lang="fr-FR" sz="1050" b="1" dirty="0" smtClean="0">
                  <a:solidFill>
                    <a:srgbClr val="482279"/>
                  </a:solidFill>
                  <a:sym typeface="Wingdings" pitchFamily="2" charset="2"/>
                </a:rPr>
                <a:t>distribution/émission </a:t>
              </a:r>
              <a:r>
                <a:rPr lang="fr-FR" sz="1050" b="1" dirty="0">
                  <a:solidFill>
                    <a:srgbClr val="482279"/>
                  </a:solidFill>
                  <a:sym typeface="Wingdings" pitchFamily="2" charset="2"/>
                </a:rPr>
                <a:t>;</a:t>
              </a:r>
              <a:r>
                <a:rPr lang="fr-FR" sz="1050" b="1" dirty="0" smtClean="0">
                  <a:solidFill>
                    <a:srgbClr val="482279"/>
                  </a:solidFill>
                  <a:sym typeface="Wingdings" pitchFamily="2" charset="2"/>
                </a:rPr>
                <a:t> 1682€ </a:t>
              </a:r>
              <a:r>
                <a:rPr lang="fr-FR" sz="1050" b="1" dirty="0">
                  <a:solidFill>
                    <a:srgbClr val="482279"/>
                  </a:solidFill>
                  <a:sym typeface="Wingdings" pitchFamily="2" charset="2"/>
                </a:rPr>
                <a:t>de </a:t>
              </a:r>
              <a:r>
                <a:rPr lang="fr-FR" sz="1050" b="1" dirty="0" smtClean="0">
                  <a:solidFill>
                    <a:srgbClr val="482279"/>
                  </a:solidFill>
                  <a:sym typeface="Wingdings" pitchFamily="2" charset="2"/>
                </a:rPr>
                <a:t>pose</a:t>
              </a:r>
              <a:r>
                <a:rPr lang="fr-FR" sz="1050" b="1" dirty="0" smtClean="0">
                  <a:solidFill>
                    <a:srgbClr val="7CA421"/>
                  </a:solidFill>
                  <a:sym typeface="Wingdings" pitchFamily="2" charset="2"/>
                </a:rPr>
                <a:t>)</a:t>
              </a:r>
              <a:endParaRPr lang="fr-FR" sz="1050" b="1" dirty="0">
                <a:solidFill>
                  <a:srgbClr val="7CA421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011" t="51187" r="65134" b="32079"/>
            <a:stretch>
              <a:fillRect/>
            </a:stretch>
          </p:blipFill>
          <p:spPr bwMode="auto">
            <a:xfrm>
              <a:off x="35496" y="2060848"/>
              <a:ext cx="54217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46735"/>
              </p:ext>
            </p:extLst>
          </p:nvPr>
        </p:nvGraphicFramePr>
        <p:xfrm>
          <a:off x="1821515" y="2034072"/>
          <a:ext cx="5819448" cy="3171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862"/>
                <a:gridCol w="1454862"/>
                <a:gridCol w="1454862"/>
                <a:gridCol w="1454862"/>
              </a:tblGrid>
              <a:tr h="48050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Revenu</a:t>
                      </a:r>
                      <a:r>
                        <a:rPr lang="fr-FR" sz="1600" baseline="0" dirty="0" smtClean="0"/>
                        <a:t> fiscal de référence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 smtClean="0"/>
                        <a:t>30 000€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42 000€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51 000€</a:t>
                      </a:r>
                      <a:endParaRPr lang="fr-FR" sz="1600" dirty="0"/>
                    </a:p>
                  </a:txBody>
                  <a:tcPr anchor="ctr"/>
                </a:tc>
              </a:tr>
              <a:tr h="48050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Anah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4692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3284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/>
                </a:tc>
              </a:tr>
              <a:tr h="48050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Habiter mieux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938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938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/>
                </a:tc>
              </a:tr>
              <a:tr h="48050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CEE</a:t>
                      </a:r>
                      <a:r>
                        <a:rPr lang="fr-FR" sz="1600" i="1" dirty="0" smtClean="0">
                          <a:solidFill>
                            <a:srgbClr val="002060"/>
                          </a:solidFill>
                        </a:rPr>
                        <a:t>*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257</a:t>
                      </a:r>
                      <a:endParaRPr lang="fr-FR" dirty="0"/>
                    </a:p>
                  </a:txBody>
                  <a:tcPr anchor="ctr"/>
                </a:tc>
              </a:tr>
              <a:tr h="47342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CITE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414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551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883</a:t>
                      </a:r>
                      <a:endParaRPr lang="fr-FR" dirty="0"/>
                    </a:p>
                  </a:txBody>
                  <a:tcPr anchor="ctr"/>
                </a:tc>
              </a:tr>
              <a:tr h="48050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Reste</a:t>
                      </a:r>
                      <a:r>
                        <a:rPr lang="fr-FR" sz="1600" baseline="0" dirty="0" smtClean="0"/>
                        <a:t> à financer</a:t>
                      </a:r>
                      <a:endParaRPr lang="fr-FR" sz="16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3856</a:t>
                      </a:r>
                      <a:endParaRPr lang="fr-FR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5127</a:t>
                      </a:r>
                      <a:endParaRPr lang="fr-FR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8760</a:t>
                      </a:r>
                      <a:endParaRPr lang="fr-FR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-10633" y="6241619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>
                <a:solidFill>
                  <a:srgbClr val="002060"/>
                </a:solidFill>
              </a:rPr>
              <a:t>* </a:t>
            </a:r>
            <a:endParaRPr lang="fr-FR" sz="1000" i="1" dirty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0633" y="6241619"/>
            <a:ext cx="5670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i="1" dirty="0" smtClean="0">
                <a:solidFill>
                  <a:srgbClr val="002060"/>
                </a:solidFill>
              </a:rPr>
              <a:t>Les </a:t>
            </a:r>
            <a:r>
              <a:rPr lang="fr-FR" sz="1000" i="1" dirty="0">
                <a:solidFill>
                  <a:srgbClr val="002060"/>
                </a:solidFill>
              </a:rPr>
              <a:t>primes liées aux CEE ne sont pas cumulables avec les aides de l’ANAH et Habiter Mieux</a:t>
            </a:r>
            <a:r>
              <a:rPr lang="fr-FR" sz="10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sz="1000" i="1" dirty="0" smtClean="0">
                <a:solidFill>
                  <a:srgbClr val="002060"/>
                </a:solidFill>
              </a:rPr>
              <a:t>    Source : </a:t>
            </a:r>
            <a:r>
              <a:rPr lang="fr-FR" sz="1000" i="1" dirty="0">
                <a:solidFill>
                  <a:srgbClr val="002060"/>
                </a:solidFill>
              </a:rPr>
              <a:t>€</a:t>
            </a:r>
            <a:r>
              <a:rPr lang="fr-FR" sz="1000" i="1" dirty="0" err="1" smtClean="0">
                <a:solidFill>
                  <a:srgbClr val="002060"/>
                </a:solidFill>
              </a:rPr>
              <a:t>stimoAides</a:t>
            </a:r>
            <a:r>
              <a:rPr lang="fr-FR" sz="1000" i="1" dirty="0" smtClean="0">
                <a:solidFill>
                  <a:srgbClr val="002060"/>
                </a:solidFill>
              </a:rPr>
              <a:t> mars 2016 </a:t>
            </a:r>
            <a:endParaRPr lang="fr-FR" sz="1000" i="1" dirty="0">
              <a:solidFill>
                <a:srgbClr val="002060"/>
              </a:solidFill>
            </a:endParaRPr>
          </a:p>
        </p:txBody>
      </p:sp>
      <p:sp>
        <p:nvSpPr>
          <p:cNvPr id="18" name="Organigramme : Document 17"/>
          <p:cNvSpPr/>
          <p:nvPr/>
        </p:nvSpPr>
        <p:spPr>
          <a:xfrm>
            <a:off x="3302704" y="5208874"/>
            <a:ext cx="1404000" cy="504056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90"/>
            <a:r>
              <a:rPr lang="fr-FR" sz="1200" i="1" dirty="0" smtClean="0">
                <a:solidFill>
                  <a:srgbClr val="002060"/>
                </a:solidFill>
              </a:rPr>
              <a:t>Hors autres aides collectivités</a:t>
            </a:r>
            <a:endParaRPr lang="fr-FR" sz="1200" i="1" dirty="0">
              <a:solidFill>
                <a:srgbClr val="002060"/>
              </a:solidFill>
            </a:endParaRPr>
          </a:p>
        </p:txBody>
      </p:sp>
      <p:sp>
        <p:nvSpPr>
          <p:cNvPr id="19" name="Organigramme : Document 18"/>
          <p:cNvSpPr/>
          <p:nvPr/>
        </p:nvSpPr>
        <p:spPr>
          <a:xfrm>
            <a:off x="4763019" y="5220870"/>
            <a:ext cx="1404000" cy="504056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90"/>
            <a:r>
              <a:rPr lang="fr-FR" sz="1200" i="1" dirty="0" smtClean="0">
                <a:solidFill>
                  <a:srgbClr val="002060"/>
                </a:solidFill>
              </a:rPr>
              <a:t>Hors autres aides collectivités</a:t>
            </a:r>
            <a:endParaRPr lang="fr-FR" sz="1200" i="1" dirty="0">
              <a:solidFill>
                <a:srgbClr val="002060"/>
              </a:solidFill>
            </a:endParaRPr>
          </a:p>
        </p:txBody>
      </p:sp>
      <p:sp>
        <p:nvSpPr>
          <p:cNvPr id="20" name="Organigramme : Document 19"/>
          <p:cNvSpPr/>
          <p:nvPr/>
        </p:nvSpPr>
        <p:spPr>
          <a:xfrm>
            <a:off x="6223334" y="5220870"/>
            <a:ext cx="1404000" cy="504056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90"/>
            <a:r>
              <a:rPr lang="fr-FR" sz="1200" i="1" dirty="0" smtClean="0">
                <a:solidFill>
                  <a:srgbClr val="002060"/>
                </a:solidFill>
              </a:rPr>
              <a:t>Hors autres aides collectivités</a:t>
            </a:r>
            <a:endParaRPr lang="fr-FR" sz="1200" i="1" dirty="0">
              <a:solidFill>
                <a:srgbClr val="002060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3021355" y="4425992"/>
            <a:ext cx="700954" cy="599074"/>
            <a:chOff x="7761194" y="5341434"/>
            <a:chExt cx="496117" cy="400893"/>
          </a:xfrm>
        </p:grpSpPr>
        <p:sp>
          <p:nvSpPr>
            <p:cNvPr id="25" name="Étoile à 32 branches 24"/>
            <p:cNvSpPr/>
            <p:nvPr/>
          </p:nvSpPr>
          <p:spPr>
            <a:xfrm>
              <a:off x="7772400" y="5341434"/>
              <a:ext cx="484911" cy="400893"/>
            </a:xfrm>
            <a:prstGeom prst="star32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761194" y="5449199"/>
              <a:ext cx="493966" cy="18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-61%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4535892" y="4403661"/>
            <a:ext cx="700954" cy="599074"/>
            <a:chOff x="7761194" y="5341434"/>
            <a:chExt cx="496117" cy="400893"/>
          </a:xfrm>
        </p:grpSpPr>
        <p:sp>
          <p:nvSpPr>
            <p:cNvPr id="34" name="Étoile à 32 branches 33"/>
            <p:cNvSpPr/>
            <p:nvPr/>
          </p:nvSpPr>
          <p:spPr>
            <a:xfrm>
              <a:off x="7772400" y="5341434"/>
              <a:ext cx="484911" cy="400893"/>
            </a:xfrm>
            <a:prstGeom prst="star32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761194" y="5449199"/>
              <a:ext cx="493966" cy="18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-48%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009279" y="4392941"/>
            <a:ext cx="700954" cy="599074"/>
            <a:chOff x="7761194" y="5341434"/>
            <a:chExt cx="496117" cy="400893"/>
          </a:xfrm>
        </p:grpSpPr>
        <p:sp>
          <p:nvSpPr>
            <p:cNvPr id="37" name="Étoile à 32 branches 36"/>
            <p:cNvSpPr/>
            <p:nvPr/>
          </p:nvSpPr>
          <p:spPr>
            <a:xfrm>
              <a:off x="7772400" y="5341434"/>
              <a:ext cx="484911" cy="400893"/>
            </a:xfrm>
            <a:prstGeom prst="star32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761194" y="5449199"/>
              <a:ext cx="493966" cy="18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-11%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9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472-4D02-4E3B-8474-CDB85EE37559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763713" y="404813"/>
            <a:ext cx="7056437" cy="1152525"/>
          </a:xfrm>
        </p:spPr>
        <p:txBody>
          <a:bodyPr/>
          <a:lstStyle/>
          <a:p>
            <a:r>
              <a:rPr lang="fr-FR" sz="3200" dirty="0">
                <a:solidFill>
                  <a:schemeClr val="bg1">
                    <a:lumMod val="50000"/>
                  </a:schemeClr>
                </a:solidFill>
                <a:cs typeface="ITC Lubalin Graph Std Demi"/>
              </a:rPr>
              <a:t>Exemples </a:t>
            </a: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cs typeface="ITC Lubalin Graph Std Demi"/>
              </a:rPr>
              <a:t>de travaux financés #2</a:t>
            </a:r>
          </a:p>
          <a:p>
            <a:pPr defTabSz="914290"/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</a:rPr>
              <a:t>Résidence individuelle située à Paris, </a:t>
            </a:r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  <a:p>
            <a:pPr defTabSz="914290"/>
            <a:r>
              <a:rPr lang="fr-FR" sz="1600" b="1" u="sng" dirty="0">
                <a:solidFill>
                  <a:schemeClr val="tx2">
                    <a:lumMod val="75000"/>
                  </a:schemeClr>
                </a:solidFill>
              </a:rPr>
              <a:t>chauffées à l’électricité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couples avec 2 enfants aux revenus différents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3014" y="1393231"/>
            <a:ext cx="8420986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290"/>
            <a:r>
              <a:rPr lang="fr-FR" sz="1400" b="1" i="1" u="sng" dirty="0" smtClean="0">
                <a:solidFill>
                  <a:srgbClr val="0095D8"/>
                </a:solidFill>
              </a:rPr>
              <a:t>RENOVATION</a:t>
            </a:r>
            <a:r>
              <a:rPr lang="fr-FR" sz="1400" b="1" u="sng" dirty="0" smtClean="0">
                <a:solidFill>
                  <a:srgbClr val="0095D8"/>
                </a:solidFill>
              </a:rPr>
              <a:t> </a:t>
            </a:r>
            <a:r>
              <a:rPr lang="fr-FR" sz="1400" b="1" dirty="0">
                <a:solidFill>
                  <a:srgbClr val="0095D8"/>
                </a:solidFill>
              </a:rPr>
              <a:t>= installation chaudière + isolation des combles </a:t>
            </a:r>
            <a:r>
              <a:rPr lang="fr-FR" sz="1400" b="1" dirty="0">
                <a:solidFill>
                  <a:srgbClr val="0095D8"/>
                </a:solidFill>
                <a:sym typeface="Wingdings" pitchFamily="2" charset="2"/>
              </a:rPr>
              <a:t> </a:t>
            </a:r>
            <a:r>
              <a:rPr lang="fr-FR" sz="1400" b="1" u="sng" dirty="0" smtClean="0">
                <a:solidFill>
                  <a:srgbClr val="0095D8"/>
                </a:solidFill>
                <a:sym typeface="Wingdings" pitchFamily="2" charset="2"/>
              </a:rPr>
              <a:t>12 796 €HT </a:t>
            </a:r>
            <a:r>
              <a:rPr lang="fr-FR" sz="1100" b="1" dirty="0" smtClean="0">
                <a:solidFill>
                  <a:srgbClr val="0095D8"/>
                </a:solidFill>
                <a:sym typeface="Wingdings" pitchFamily="2" charset="2"/>
              </a:rPr>
              <a:t>(</a:t>
            </a:r>
            <a:r>
              <a:rPr lang="fr-FR" sz="1200" b="1" u="sng" dirty="0" smtClean="0">
                <a:solidFill>
                  <a:srgbClr val="0095D8"/>
                </a:solidFill>
                <a:sym typeface="Wingdings" pitchFamily="2" charset="2"/>
              </a:rPr>
              <a:t>13 500 € </a:t>
            </a:r>
            <a:r>
              <a:rPr lang="fr-FR" sz="1050" b="1" u="sng" dirty="0">
                <a:solidFill>
                  <a:srgbClr val="0095D8"/>
                </a:solidFill>
                <a:sym typeface="Wingdings" pitchFamily="2" charset="2"/>
              </a:rPr>
              <a:t>TTC) </a:t>
            </a:r>
            <a:r>
              <a:rPr lang="fr-FR" sz="900" b="1" dirty="0">
                <a:solidFill>
                  <a:srgbClr val="0095D8"/>
                </a:solidFill>
                <a:sym typeface="Wingdings" pitchFamily="2" charset="2"/>
              </a:rPr>
              <a:t>de travaux</a:t>
            </a:r>
            <a:endParaRPr lang="fr-FR" sz="1400" b="1" dirty="0">
              <a:solidFill>
                <a:srgbClr val="0095D8"/>
              </a:solidFill>
              <a:sym typeface="Wingdings" pitchFamily="2" charset="2"/>
            </a:endParaRPr>
          </a:p>
          <a:p>
            <a:pPr defTabSz="914290"/>
            <a:r>
              <a:rPr lang="fr-FR" sz="1050" b="1" dirty="0" smtClean="0">
                <a:solidFill>
                  <a:srgbClr val="0095D8"/>
                </a:solidFill>
                <a:sym typeface="Wingdings" pitchFamily="2" charset="2"/>
              </a:rPr>
              <a:t>(3 038€ </a:t>
            </a:r>
            <a:r>
              <a:rPr lang="fr-FR" sz="1050" b="1" dirty="0">
                <a:solidFill>
                  <a:srgbClr val="0095D8"/>
                </a:solidFill>
                <a:sym typeface="Wingdings" pitchFamily="2" charset="2"/>
              </a:rPr>
              <a:t>HT CD + </a:t>
            </a:r>
            <a:r>
              <a:rPr lang="fr-FR" sz="1050" b="1" dirty="0" smtClean="0">
                <a:solidFill>
                  <a:srgbClr val="0095D8"/>
                </a:solidFill>
                <a:sym typeface="Wingdings" pitchFamily="2" charset="2"/>
              </a:rPr>
              <a:t>régulation ; 5663€HT distribution+ 2500€HT </a:t>
            </a:r>
            <a:r>
              <a:rPr lang="fr-FR" sz="1050" b="1" dirty="0">
                <a:solidFill>
                  <a:srgbClr val="0095D8"/>
                </a:solidFill>
                <a:sym typeface="Wingdings" pitchFamily="2" charset="2"/>
              </a:rPr>
              <a:t>isolation + </a:t>
            </a:r>
            <a:r>
              <a:rPr lang="fr-FR" sz="1050" b="1" dirty="0" smtClean="0">
                <a:solidFill>
                  <a:srgbClr val="0095D8"/>
                </a:solidFill>
                <a:sym typeface="Wingdings" pitchFamily="2" charset="2"/>
              </a:rPr>
              <a:t>1152€HT </a:t>
            </a:r>
            <a:r>
              <a:rPr lang="fr-FR" sz="1050" b="1" dirty="0">
                <a:solidFill>
                  <a:srgbClr val="0095D8"/>
                </a:solidFill>
                <a:sym typeface="Wingdings" pitchFamily="2" charset="2"/>
              </a:rPr>
              <a:t>de </a:t>
            </a:r>
            <a:r>
              <a:rPr lang="fr-FR" sz="1050" b="1" dirty="0" smtClean="0">
                <a:solidFill>
                  <a:srgbClr val="0095D8"/>
                </a:solidFill>
                <a:sym typeface="Wingdings" pitchFamily="2" charset="2"/>
              </a:rPr>
              <a:t>pose isolants ; 444 €HT de pose hors isolants )</a:t>
            </a:r>
            <a:endParaRPr lang="fr-FR" sz="1050" b="1" dirty="0">
              <a:solidFill>
                <a:srgbClr val="0095D8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842" t="38188" r="70750" b="45078"/>
          <a:stretch>
            <a:fillRect/>
          </a:stretch>
        </p:blipFill>
        <p:spPr bwMode="auto">
          <a:xfrm>
            <a:off x="176643" y="1413093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33360"/>
              </p:ext>
            </p:extLst>
          </p:nvPr>
        </p:nvGraphicFramePr>
        <p:xfrm>
          <a:off x="1763713" y="2024173"/>
          <a:ext cx="5819448" cy="317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862"/>
                <a:gridCol w="1454862"/>
                <a:gridCol w="1454862"/>
                <a:gridCol w="1454862"/>
              </a:tblGrid>
              <a:tr h="48050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Revenu</a:t>
                      </a:r>
                      <a:r>
                        <a:rPr lang="fr-FR" sz="1600" baseline="0" dirty="0" smtClean="0"/>
                        <a:t> fiscal de référence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 smtClean="0"/>
                        <a:t>30 000€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42 000€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51 000€</a:t>
                      </a:r>
                      <a:endParaRPr lang="fr-FR" sz="1600" dirty="0"/>
                    </a:p>
                  </a:txBody>
                  <a:tcPr anchor="ctr"/>
                </a:tc>
              </a:tr>
              <a:tr h="48050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Anah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6398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4479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/>
                </a:tc>
              </a:tr>
              <a:tr h="48050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Habiter mieux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1280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1280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/>
                </a:tc>
              </a:tr>
              <a:tr h="48050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CEE</a:t>
                      </a:r>
                      <a:r>
                        <a:rPr lang="fr-FR" sz="1600" i="1" dirty="0" smtClean="0">
                          <a:solidFill>
                            <a:srgbClr val="002060"/>
                          </a:solidFill>
                        </a:rPr>
                        <a:t>*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775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775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775</a:t>
                      </a:r>
                      <a:endParaRPr lang="fr-FR" dirty="0"/>
                    </a:p>
                  </a:txBody>
                  <a:tcPr anchor="ctr"/>
                </a:tc>
              </a:tr>
              <a:tr h="48050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CITE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1101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1351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1866</a:t>
                      </a:r>
                      <a:endParaRPr lang="fr-FR" dirty="0"/>
                    </a:p>
                  </a:txBody>
                  <a:tcPr anchor="ctr"/>
                </a:tc>
              </a:tr>
              <a:tr h="48050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Reste</a:t>
                      </a:r>
                      <a:r>
                        <a:rPr lang="fr-FR" sz="1600" baseline="0" dirty="0" smtClean="0"/>
                        <a:t> à financer</a:t>
                      </a:r>
                      <a:endParaRPr lang="fr-FR" sz="16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4721</a:t>
                      </a:r>
                      <a:endParaRPr lang="fr-FR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6390</a:t>
                      </a:r>
                      <a:endParaRPr lang="fr-FR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10859</a:t>
                      </a:r>
                      <a:endParaRPr lang="fr-FR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-10633" y="6241619"/>
            <a:ext cx="5670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i="1" dirty="0" smtClean="0">
                <a:solidFill>
                  <a:srgbClr val="002060"/>
                </a:solidFill>
              </a:rPr>
              <a:t>Les </a:t>
            </a:r>
            <a:r>
              <a:rPr lang="fr-FR" sz="1000" i="1" dirty="0">
                <a:solidFill>
                  <a:srgbClr val="002060"/>
                </a:solidFill>
              </a:rPr>
              <a:t>primes liées aux CEE ne sont pas cumulables avec les aides de l’ANAH et Habiter Mieux</a:t>
            </a:r>
            <a:r>
              <a:rPr lang="fr-FR" sz="10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sz="1000" i="1" dirty="0" smtClean="0">
                <a:solidFill>
                  <a:srgbClr val="002060"/>
                </a:solidFill>
              </a:rPr>
              <a:t>    Source : </a:t>
            </a:r>
            <a:r>
              <a:rPr lang="fr-FR" sz="1000" i="1" dirty="0">
                <a:solidFill>
                  <a:srgbClr val="002060"/>
                </a:solidFill>
              </a:rPr>
              <a:t>€</a:t>
            </a:r>
            <a:r>
              <a:rPr lang="fr-FR" sz="1000" i="1" dirty="0" err="1" smtClean="0">
                <a:solidFill>
                  <a:srgbClr val="002060"/>
                </a:solidFill>
              </a:rPr>
              <a:t>stimoAides</a:t>
            </a:r>
            <a:r>
              <a:rPr lang="fr-FR" sz="1000" i="1" dirty="0" smtClean="0">
                <a:solidFill>
                  <a:srgbClr val="002060"/>
                </a:solidFill>
              </a:rPr>
              <a:t> mars 2016 </a:t>
            </a:r>
            <a:endParaRPr lang="fr-FR" sz="1000" i="1" dirty="0">
              <a:solidFill>
                <a:srgbClr val="002060"/>
              </a:solidFill>
            </a:endParaRPr>
          </a:p>
        </p:txBody>
      </p:sp>
      <p:sp>
        <p:nvSpPr>
          <p:cNvPr id="13" name="Organigramme : Document 12"/>
          <p:cNvSpPr/>
          <p:nvPr/>
        </p:nvSpPr>
        <p:spPr>
          <a:xfrm>
            <a:off x="3232036" y="5240518"/>
            <a:ext cx="1404000" cy="504056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90"/>
            <a:r>
              <a:rPr lang="fr-FR" sz="1200" i="1" dirty="0" smtClean="0">
                <a:solidFill>
                  <a:srgbClr val="002060"/>
                </a:solidFill>
              </a:rPr>
              <a:t>Hors autres aides collectivités</a:t>
            </a:r>
            <a:endParaRPr lang="fr-FR" sz="1200" i="1" dirty="0">
              <a:solidFill>
                <a:srgbClr val="002060"/>
              </a:solidFill>
            </a:endParaRPr>
          </a:p>
        </p:txBody>
      </p:sp>
      <p:sp>
        <p:nvSpPr>
          <p:cNvPr id="14" name="Organigramme : Document 13"/>
          <p:cNvSpPr/>
          <p:nvPr/>
        </p:nvSpPr>
        <p:spPr>
          <a:xfrm>
            <a:off x="4704421" y="5226453"/>
            <a:ext cx="1404000" cy="504056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90"/>
            <a:r>
              <a:rPr lang="fr-FR" sz="1200" i="1" dirty="0" smtClean="0">
                <a:solidFill>
                  <a:srgbClr val="002060"/>
                </a:solidFill>
              </a:rPr>
              <a:t>Hors autres aides collectivités</a:t>
            </a:r>
            <a:endParaRPr lang="fr-FR" sz="1200" i="1" dirty="0">
              <a:solidFill>
                <a:srgbClr val="002060"/>
              </a:solidFill>
            </a:endParaRPr>
          </a:p>
        </p:txBody>
      </p:sp>
      <p:sp>
        <p:nvSpPr>
          <p:cNvPr id="15" name="Organigramme : Document 14"/>
          <p:cNvSpPr/>
          <p:nvPr/>
        </p:nvSpPr>
        <p:spPr>
          <a:xfrm>
            <a:off x="6154504" y="5226453"/>
            <a:ext cx="1404000" cy="504056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90"/>
            <a:r>
              <a:rPr lang="fr-FR" sz="1200" i="1" dirty="0" smtClean="0">
                <a:solidFill>
                  <a:srgbClr val="002060"/>
                </a:solidFill>
              </a:rPr>
              <a:t>Hors autres aides collectivités</a:t>
            </a:r>
            <a:endParaRPr lang="fr-FR" sz="1200" i="1" dirty="0">
              <a:solidFill>
                <a:srgbClr val="002060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5907507" y="4359891"/>
            <a:ext cx="651415" cy="599074"/>
            <a:chOff x="7772400" y="5341434"/>
            <a:chExt cx="496968" cy="400893"/>
          </a:xfrm>
        </p:grpSpPr>
        <p:sp>
          <p:nvSpPr>
            <p:cNvPr id="19" name="Étoile à 32 branches 18"/>
            <p:cNvSpPr/>
            <p:nvPr/>
          </p:nvSpPr>
          <p:spPr>
            <a:xfrm>
              <a:off x="7772400" y="5341434"/>
              <a:ext cx="484911" cy="400893"/>
            </a:xfrm>
            <a:prstGeom prst="star32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775402" y="5441796"/>
              <a:ext cx="493966" cy="18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-19%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485503" y="4370907"/>
            <a:ext cx="652610" cy="605031"/>
            <a:chOff x="7772400" y="5341434"/>
            <a:chExt cx="496968" cy="400893"/>
          </a:xfrm>
        </p:grpSpPr>
        <p:sp>
          <p:nvSpPr>
            <p:cNvPr id="23" name="Étoile à 32 branches 22"/>
            <p:cNvSpPr/>
            <p:nvPr/>
          </p:nvSpPr>
          <p:spPr>
            <a:xfrm>
              <a:off x="7772400" y="5341434"/>
              <a:ext cx="484911" cy="400893"/>
            </a:xfrm>
            <a:prstGeom prst="star32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775402" y="5441796"/>
              <a:ext cx="493966" cy="183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-52%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010338" y="4370907"/>
            <a:ext cx="700954" cy="599074"/>
            <a:chOff x="7761194" y="5341434"/>
            <a:chExt cx="496117" cy="400893"/>
          </a:xfrm>
        </p:grpSpPr>
        <p:sp>
          <p:nvSpPr>
            <p:cNvPr id="29" name="Étoile à 32 branches 28"/>
            <p:cNvSpPr/>
            <p:nvPr/>
          </p:nvSpPr>
          <p:spPr>
            <a:xfrm>
              <a:off x="7772400" y="5341434"/>
              <a:ext cx="484911" cy="400893"/>
            </a:xfrm>
            <a:prstGeom prst="star32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761194" y="5449199"/>
              <a:ext cx="493966" cy="18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-65%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3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D84D98-8EA5-4077-9CAA-CF8D6085A95A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796361" y="489081"/>
            <a:ext cx="5847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>
                    <a:lumMod val="50000"/>
                  </a:schemeClr>
                </a:solidFill>
                <a:latin typeface="Freestyle Script" pitchFamily="66" charset="0"/>
              </a:rPr>
              <a:t>Merci de votre attention</a:t>
            </a:r>
            <a:endParaRPr lang="fr-FR" sz="6000" dirty="0">
              <a:solidFill>
                <a:schemeClr val="bg1">
                  <a:lumMod val="50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1763713" y="6156000"/>
            <a:ext cx="6624637" cy="232968"/>
          </a:xfrm>
        </p:spPr>
        <p:txBody>
          <a:bodyPr/>
          <a:lstStyle/>
          <a:p>
            <a:r>
              <a:rPr lang="fr-FR" b="1" dirty="0" smtClean="0"/>
              <a:t>SOURCE : DIRECTION DEVELOPPEMENT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DELEGATION MARKETING STRATEGIQUE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90ECA4-4057-4B82-B553-2997D66AEC7B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232025" y="2925524"/>
            <a:ext cx="6588125" cy="3014901"/>
          </a:xfrm>
        </p:spPr>
        <p:txBody>
          <a:bodyPr/>
          <a:lstStyle/>
          <a:p>
            <a:r>
              <a:rPr lang="fr-FR" dirty="0" smtClean="0">
                <a:latin typeface="+mj-lt"/>
              </a:rPr>
              <a:t>Prix des énergies </a:t>
            </a:r>
          </a:p>
          <a:p>
            <a:r>
              <a:rPr lang="fr-FR" sz="2800" dirty="0" smtClean="0"/>
              <a:t>Evolution tarifaires et fiscales</a:t>
            </a:r>
          </a:p>
        </p:txBody>
      </p:sp>
      <p:sp>
        <p:nvSpPr>
          <p:cNvPr id="8" name="Espace réservé du pied de page 2"/>
          <p:cNvSpPr txBox="1">
            <a:spLocks/>
          </p:cNvSpPr>
          <p:nvPr/>
        </p:nvSpPr>
        <p:spPr>
          <a:xfrm>
            <a:off x="1856980" y="6156000"/>
            <a:ext cx="6624637" cy="23296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SOURCE : DIRECTION DEVELOPPEMENT</a:t>
            </a: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DELEGATION MARKETING STRATEGIQUE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5109E-368D-424B-90E5-ED4EBB85B90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1922463" y="227013"/>
            <a:ext cx="7164387" cy="1201737"/>
          </a:xfrm>
        </p:spPr>
        <p:txBody>
          <a:bodyPr/>
          <a:lstStyle/>
          <a:p>
            <a:r>
              <a:rPr lang="fr-FR" sz="2800" dirty="0" smtClean="0"/>
              <a:t>Focus facture gaz naturel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800" dirty="0" smtClean="0"/>
              <a:t>Evolution de la </a:t>
            </a:r>
            <a:r>
              <a:rPr lang="fr-FR" sz="1800" b="1" dirty="0" smtClean="0"/>
              <a:t>facture annuelle </a:t>
            </a:r>
            <a:r>
              <a:rPr lang="fr-FR" sz="1800" dirty="0" smtClean="0"/>
              <a:t>entre janvier 2015 et janvier 2016</a:t>
            </a:r>
            <a:endParaRPr lang="fr-F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9698"/>
          <a:stretch>
            <a:fillRect/>
          </a:stretch>
        </p:blipFill>
        <p:spPr bwMode="auto">
          <a:xfrm>
            <a:off x="556645" y="1557338"/>
            <a:ext cx="5722969" cy="408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e 10"/>
          <p:cNvGrpSpPr/>
          <p:nvPr/>
        </p:nvGrpSpPr>
        <p:grpSpPr>
          <a:xfrm rot="20187629">
            <a:off x="6710039" y="2153894"/>
            <a:ext cx="1706957" cy="1443169"/>
            <a:chOff x="7761194" y="5341434"/>
            <a:chExt cx="496117" cy="400893"/>
          </a:xfrm>
        </p:grpSpPr>
        <p:sp>
          <p:nvSpPr>
            <p:cNvPr id="12" name="Étoile à 32 branches 11"/>
            <p:cNvSpPr/>
            <p:nvPr/>
          </p:nvSpPr>
          <p:spPr>
            <a:xfrm>
              <a:off x="7772400" y="5341434"/>
              <a:ext cx="484911" cy="400893"/>
            </a:xfrm>
            <a:prstGeom prst="star32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761194" y="5434636"/>
              <a:ext cx="493966" cy="17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A 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RETENIR !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7462027" y="3087967"/>
            <a:ext cx="1172135" cy="15490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Facture gaz :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 -8% 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sur 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1 an</a:t>
            </a:r>
            <a:endParaRPr lang="fr-FR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472-4D02-4E3B-8474-CDB85EE37559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763713" y="293973"/>
            <a:ext cx="7056437" cy="1152525"/>
          </a:xfrm>
        </p:spPr>
        <p:txBody>
          <a:bodyPr/>
          <a:lstStyle/>
          <a:p>
            <a:r>
              <a:rPr lang="fr-FR" sz="3200" b="1" dirty="0"/>
              <a:t>Rappels sur la composition du prix du gaz </a:t>
            </a:r>
            <a:r>
              <a:rPr lang="fr-FR" sz="3200" b="1" dirty="0" smtClean="0"/>
              <a:t>naturel </a:t>
            </a:r>
            <a:r>
              <a:rPr lang="fr-FR" sz="3200" b="1" dirty="0"/>
              <a:t>au tarif réglementé</a:t>
            </a:r>
          </a:p>
          <a:p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654582991"/>
              </p:ext>
            </p:extLst>
          </p:nvPr>
        </p:nvGraphicFramePr>
        <p:xfrm>
          <a:off x="1083470" y="1385691"/>
          <a:ext cx="7160419" cy="469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contenu 6"/>
          <p:cNvSpPr>
            <a:spLocks noGrp="1"/>
          </p:cNvSpPr>
          <p:nvPr>
            <p:ph sz="quarter" idx="14"/>
          </p:nvPr>
        </p:nvSpPr>
        <p:spPr>
          <a:xfrm>
            <a:off x="1094508" y="6160662"/>
            <a:ext cx="7149381" cy="387246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latin typeface="+mn-lt"/>
              </a:rPr>
              <a:t>Composantes d’une facture HT au tarif réglementé B1 de vente de gaz naturel en moyenne sur l’année 2014 - </a:t>
            </a:r>
            <a:r>
              <a:rPr lang="fr-FR" sz="1000" dirty="0" smtClean="0">
                <a:latin typeface="+mn-lt"/>
              </a:rPr>
              <a:t>Source : ENGIE/CRE</a:t>
            </a:r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8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D98-8EA5-4077-9CAA-CF8D6085A95A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706563" y="223838"/>
            <a:ext cx="7056437" cy="1152525"/>
          </a:xfrm>
        </p:spPr>
        <p:txBody>
          <a:bodyPr/>
          <a:lstStyle/>
          <a:p>
            <a:r>
              <a:rPr lang="fr-FR" sz="2800" dirty="0" smtClean="0"/>
              <a:t>Focus factures annuelles gaz naturel 2016</a:t>
            </a:r>
          </a:p>
          <a:p>
            <a:r>
              <a:rPr lang="fr-FR" sz="2800" b="1" dirty="0" smtClean="0"/>
              <a:t>Jusqu’à 10% d’économies sur les TRV</a:t>
            </a:r>
            <a:endParaRPr lang="fr-FR" sz="2800" b="1" dirty="0"/>
          </a:p>
        </p:txBody>
      </p:sp>
      <p:graphicFrame>
        <p:nvGraphicFramePr>
          <p:cNvPr id="8" name="Graphiqu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134407"/>
              </p:ext>
            </p:extLst>
          </p:nvPr>
        </p:nvGraphicFramePr>
        <p:xfrm>
          <a:off x="966748" y="1149606"/>
          <a:ext cx="7959628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avec flèche vers le haut 8"/>
          <p:cNvSpPr/>
          <p:nvPr/>
        </p:nvSpPr>
        <p:spPr>
          <a:xfrm>
            <a:off x="6156250" y="6113722"/>
            <a:ext cx="1552353" cy="478466"/>
          </a:xfrm>
          <a:prstGeom prst="upArrowCallo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fr-FR" sz="1400" dirty="0" smtClean="0"/>
              <a:t>Tarifs réglementés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472-4D02-4E3B-8474-CDB85EE37559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gray">
          <a:xfrm>
            <a:off x="1833121" y="497178"/>
            <a:ext cx="7308850" cy="7848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 b="0" kern="120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  <a:buClr>
                <a:schemeClr val="accent1"/>
              </a:buClr>
              <a:buSzPct val="100000"/>
            </a:pPr>
            <a:r>
              <a:rPr lang="fr-FR" sz="1800" smtClean="0">
                <a:ea typeface="+mn-ea"/>
                <a:cs typeface="+mn-cs"/>
              </a:rPr>
              <a:t>Mouvements tarifaires 2015/2016</a:t>
            </a:r>
            <a:br>
              <a:rPr lang="fr-FR" sz="1800" smtClean="0">
                <a:ea typeface="+mn-ea"/>
                <a:cs typeface="+mn-cs"/>
              </a:rPr>
            </a:br>
            <a:r>
              <a:rPr lang="fr-FR" sz="2800" smtClean="0">
                <a:ea typeface="+mn-ea"/>
                <a:cs typeface="+mn-cs"/>
              </a:rPr>
              <a:t>Fioul – Electricité : le grand écart !</a:t>
            </a:r>
            <a:endParaRPr lang="fr-FR" sz="1800" dirty="0" smtClean="0">
              <a:ea typeface="+mn-ea"/>
              <a:cs typeface="+mn-cs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830822726"/>
              </p:ext>
            </p:extLst>
          </p:nvPr>
        </p:nvGraphicFramePr>
        <p:xfrm>
          <a:off x="1052944" y="1587806"/>
          <a:ext cx="7767205" cy="329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87043">
            <a:off x="266721" y="5026281"/>
            <a:ext cx="1273913" cy="876496"/>
          </a:xfrm>
          <a:prstGeom prst="rect">
            <a:avLst/>
          </a:prstGeom>
          <a:noFill/>
          <a:ln w="9525">
            <a:solidFill>
              <a:srgbClr val="DB007E"/>
            </a:solidFill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36136" y="4690488"/>
            <a:ext cx="73088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DB007E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inherit"/>
                <a:cs typeface="Arial" pitchFamily="34" charset="0"/>
              </a:rPr>
              <a:t>Comment choisir son énergie la moins chère ?</a:t>
            </a: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  <a:t>En 2015, le prix moyen de 100 KWh PCI, toutes taxes comprises, variait de 15,5 € pour l’énergie la plus chère (l’électricité) à 5,2 € pour la moins chère (bois granulés en vrac).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  <a:t>En janvier 2016,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  <a:t>le prix du fioul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  <a:t> se fixe à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  <a:t>5,73 € pour 100 KWh PCI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  <a:t>, proche de la valeur du bois en granulés.</a:t>
            </a:r>
            <a:b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  <a:t>Le gaz de réseau baisse par rapport à la moyenne 2015 de 4%, soit un prix pour 100 KWh PCI de 6,86 €. </a:t>
            </a: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dirty="0" smtClean="0">
                <a:solidFill>
                  <a:srgbClr val="DB007E"/>
                </a:solidFill>
                <a:latin typeface="Arial" pitchFamily="34" charset="0"/>
                <a:cs typeface="Arial" pitchFamily="34" charset="0"/>
              </a:rPr>
              <a:t>[…]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  <a:t>Ces comparaisons sont issues des statistiques officielles de la Direction de l’Energie et sont représentatives de la hiérarchie des prix pour le consommateur. </a:t>
            </a:r>
            <a:r>
              <a:rPr kumimoji="0" lang="fr-FR" sz="1000" b="1" i="1" u="none" strike="noStrike" cap="none" normalizeH="0" baseline="0" dirty="0" smtClean="0">
                <a:ln>
                  <a:noFill/>
                </a:ln>
                <a:solidFill>
                  <a:srgbClr val="DB007E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31300" b="1" i="1" u="none" strike="noStrike" cap="none" normalizeH="0" baseline="0" dirty="0" smtClean="0">
              <a:ln>
                <a:noFill/>
              </a:ln>
              <a:solidFill>
                <a:srgbClr val="DB007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61FD-4C10-4A3D-B3A5-9280AE50427E}" type="datetime1">
              <a:rPr lang="fr-FR" smtClean="0"/>
              <a:pPr/>
              <a:t>14/04/2016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572654" y="247789"/>
            <a:ext cx="7534275" cy="1152525"/>
          </a:xfrm>
        </p:spPr>
        <p:txBody>
          <a:bodyPr/>
          <a:lstStyle/>
          <a:p>
            <a:r>
              <a:rPr lang="fr-FR" sz="2800" dirty="0" smtClean="0"/>
              <a:t>Comparaison des factures moyennes cumulées</a:t>
            </a:r>
            <a:br>
              <a:rPr lang="fr-FR" sz="2800" dirty="0" smtClean="0"/>
            </a:br>
            <a:r>
              <a:rPr lang="fr-FR" sz="2800" dirty="0" smtClean="0">
                <a:latin typeface="+mj-lt"/>
              </a:rPr>
              <a:t>Un choix gagnant dans la durée</a:t>
            </a:r>
            <a:endParaRPr lang="fr-FR" sz="2800" dirty="0">
              <a:latin typeface="+mj-lt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391141" y="1446902"/>
            <a:ext cx="6437167" cy="3960000"/>
            <a:chOff x="2429108" y="1387223"/>
            <a:chExt cx="6437167" cy="3960000"/>
          </a:xfrm>
        </p:grpSpPr>
        <p:graphicFrame>
          <p:nvGraphicFramePr>
            <p:cNvPr id="21" name="Graphique 20"/>
            <p:cNvGraphicFramePr/>
            <p:nvPr>
              <p:extLst>
                <p:ext uri="{D42A27DB-BD31-4B8C-83A1-F6EECF244321}">
                  <p14:modId xmlns:p14="http://schemas.microsoft.com/office/powerpoint/2010/main" val="1179013287"/>
                </p:ext>
              </p:extLst>
            </p:nvPr>
          </p:nvGraphicFramePr>
          <p:xfrm>
            <a:off x="2429108" y="1387223"/>
            <a:ext cx="6210000" cy="39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" name="Groupe 20"/>
            <p:cNvGrpSpPr/>
            <p:nvPr/>
          </p:nvGrpSpPr>
          <p:grpSpPr>
            <a:xfrm>
              <a:off x="5629275" y="2291891"/>
              <a:ext cx="3237000" cy="2360250"/>
              <a:chOff x="5629275" y="2562225"/>
              <a:chExt cx="3237000" cy="2360250"/>
            </a:xfrm>
          </p:grpSpPr>
          <p:sp>
            <p:nvSpPr>
              <p:cNvPr id="17" name="Flèche gauche 16"/>
              <p:cNvSpPr/>
              <p:nvPr/>
            </p:nvSpPr>
            <p:spPr>
              <a:xfrm>
                <a:off x="6496050" y="3219450"/>
                <a:ext cx="1332000" cy="360000"/>
              </a:xfrm>
              <a:prstGeom prst="leftArrow">
                <a:avLst>
                  <a:gd name="adj1" fmla="val 10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00" dirty="0" smtClean="0"/>
                  <a:t>Soit</a:t>
                </a:r>
                <a:r>
                  <a:rPr lang="fr-FR" sz="1200" dirty="0" smtClean="0"/>
                  <a:t> </a:t>
                </a:r>
                <a:r>
                  <a:rPr lang="fr-FR" sz="1200" b="1" dirty="0" smtClean="0"/>
                  <a:t>125 €/mois </a:t>
                </a:r>
                <a:r>
                  <a:rPr lang="fr-FR" sz="1000" dirty="0" smtClean="0"/>
                  <a:t>en moyenne</a:t>
                </a:r>
                <a:endParaRPr lang="fr-FR" sz="1000" dirty="0"/>
              </a:p>
            </p:txBody>
          </p:sp>
          <p:sp>
            <p:nvSpPr>
              <p:cNvPr id="18" name="Flèche gauche 17"/>
              <p:cNvSpPr/>
              <p:nvPr/>
            </p:nvSpPr>
            <p:spPr>
              <a:xfrm>
                <a:off x="5629275" y="2562225"/>
                <a:ext cx="1276350" cy="360000"/>
              </a:xfrm>
              <a:prstGeom prst="leftArrow">
                <a:avLst>
                  <a:gd name="adj1" fmla="val 100000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00" dirty="0" smtClean="0"/>
                  <a:t>Soit</a:t>
                </a:r>
                <a:r>
                  <a:rPr lang="fr-FR" sz="1200" dirty="0" smtClean="0"/>
                  <a:t> </a:t>
                </a:r>
                <a:r>
                  <a:rPr lang="fr-FR" sz="1200" b="1" dirty="0" smtClean="0"/>
                  <a:t>90 €/mois </a:t>
                </a:r>
                <a:r>
                  <a:rPr lang="fr-FR" sz="1000" dirty="0" smtClean="0"/>
                  <a:t>en moyenne</a:t>
                </a:r>
                <a:endParaRPr lang="fr-FR" sz="1000" dirty="0"/>
              </a:p>
            </p:txBody>
          </p:sp>
          <p:sp>
            <p:nvSpPr>
              <p:cNvPr id="19" name="Flèche gauche 18"/>
              <p:cNvSpPr/>
              <p:nvPr/>
            </p:nvSpPr>
            <p:spPr>
              <a:xfrm>
                <a:off x="6210300" y="3886200"/>
                <a:ext cx="1332000" cy="360000"/>
              </a:xfrm>
              <a:prstGeom prst="leftArrow">
                <a:avLst>
                  <a:gd name="adj1" fmla="val 100000"/>
                  <a:gd name="adj2" fmla="val 50000"/>
                </a:avLst>
              </a:prstGeom>
              <a:solidFill>
                <a:srgbClr val="DB00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00" dirty="0" smtClean="0"/>
                  <a:t>Soit</a:t>
                </a:r>
                <a:r>
                  <a:rPr lang="fr-FR" sz="1200" dirty="0" smtClean="0"/>
                  <a:t> </a:t>
                </a:r>
                <a:r>
                  <a:rPr lang="fr-FR" sz="1200" b="1" dirty="0" smtClean="0"/>
                  <a:t>110 €/mois </a:t>
                </a:r>
                <a:r>
                  <a:rPr lang="fr-FR" sz="1000" dirty="0" smtClean="0"/>
                  <a:t>en moyenne</a:t>
                </a:r>
                <a:endParaRPr lang="fr-FR" sz="1000" dirty="0"/>
              </a:p>
            </p:txBody>
          </p:sp>
          <p:sp>
            <p:nvSpPr>
              <p:cNvPr id="20" name="Flèche gauche 19"/>
              <p:cNvSpPr/>
              <p:nvPr/>
            </p:nvSpPr>
            <p:spPr>
              <a:xfrm>
                <a:off x="7534275" y="4562475"/>
                <a:ext cx="1332000" cy="360000"/>
              </a:xfrm>
              <a:prstGeom prst="leftArrow">
                <a:avLst>
                  <a:gd name="adj1" fmla="val 100000"/>
                  <a:gd name="adj2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00" dirty="0" smtClean="0"/>
                  <a:t>Soit</a:t>
                </a:r>
                <a:r>
                  <a:rPr lang="fr-FR" sz="1200" dirty="0" smtClean="0"/>
                  <a:t> </a:t>
                </a:r>
                <a:r>
                  <a:rPr lang="fr-FR" sz="1200" b="1" dirty="0" smtClean="0"/>
                  <a:t>167 €/mois </a:t>
                </a:r>
                <a:r>
                  <a:rPr lang="fr-FR" sz="1000" dirty="0" smtClean="0"/>
                  <a:t>en moyenne</a:t>
                </a:r>
                <a:endParaRPr lang="fr-FR" sz="1000" dirty="0"/>
              </a:p>
            </p:txBody>
          </p:sp>
        </p:grpSp>
      </p:grpSp>
      <p:grpSp>
        <p:nvGrpSpPr>
          <p:cNvPr id="5" name="Groupe 21"/>
          <p:cNvGrpSpPr/>
          <p:nvPr/>
        </p:nvGrpSpPr>
        <p:grpSpPr>
          <a:xfrm>
            <a:off x="1092732" y="5581817"/>
            <a:ext cx="7725265" cy="891270"/>
            <a:chOff x="1092732" y="5597719"/>
            <a:chExt cx="7725265" cy="891270"/>
          </a:xfrm>
        </p:grpSpPr>
        <p:grpSp>
          <p:nvGrpSpPr>
            <p:cNvPr id="7" name="Groupe 16"/>
            <p:cNvGrpSpPr/>
            <p:nvPr/>
          </p:nvGrpSpPr>
          <p:grpSpPr>
            <a:xfrm>
              <a:off x="1097257" y="5597719"/>
              <a:ext cx="7720740" cy="726229"/>
              <a:chOff x="1097257" y="5597719"/>
              <a:chExt cx="7720740" cy="726229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2973782" y="5820358"/>
                <a:ext cx="5844215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3"/>
                    </a:solidFill>
                  </a:rPr>
                  <a:t>€</a:t>
                </a:r>
                <a:r>
                  <a:rPr lang="fr-FR" sz="1400" b="1" dirty="0" err="1" smtClean="0">
                    <a:solidFill>
                      <a:schemeClr val="accent3"/>
                    </a:solidFill>
                  </a:rPr>
                  <a:t>stimOgaz</a:t>
                </a:r>
                <a:r>
                  <a:rPr lang="fr-FR" sz="1400" b="1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accent3"/>
                    </a:solidFill>
                  </a:rPr>
                  <a:t>: simulation des économies réalisables avec le gaz naturel </a:t>
                </a:r>
              </a:p>
              <a:p>
                <a:r>
                  <a:rPr lang="fr-FR" sz="1400" dirty="0" smtClean="0">
                    <a:solidFill>
                      <a:schemeClr val="accent3"/>
                    </a:solidFill>
                    <a:sym typeface="Wingdings"/>
                    <a:hlinkClick r:id="rId4"/>
                  </a:rPr>
                  <a:t>  </a:t>
                </a:r>
                <a:r>
                  <a:rPr lang="fr-FR" sz="1200" dirty="0" smtClean="0">
                    <a:solidFill>
                      <a:schemeClr val="accent3"/>
                    </a:solidFill>
                    <a:hlinkClick r:id="rId5"/>
                  </a:rPr>
                  <a:t>http://projet-gaz.grdf.fr/simulation-cout-energies</a:t>
                </a:r>
                <a:r>
                  <a:rPr lang="fr-FR" sz="1200" dirty="0" smtClean="0">
                    <a:solidFill>
                      <a:schemeClr val="accent3"/>
                    </a:solidFill>
                  </a:rPr>
                  <a:t> </a:t>
                </a:r>
                <a:endParaRPr lang="fr-FR" sz="14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6" name="Virage 25"/>
              <p:cNvSpPr/>
              <p:nvPr/>
            </p:nvSpPr>
            <p:spPr>
              <a:xfrm flipV="1">
                <a:off x="1097257" y="5597719"/>
                <a:ext cx="1872000" cy="485030"/>
              </a:xfrm>
              <a:prstGeom prst="ben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2732" y="5597719"/>
              <a:ext cx="936000" cy="89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61FD-4C10-4A3D-B3A5-9280AE50427E}" type="datetime1">
              <a:rPr lang="fr-FR" smtClean="0"/>
              <a:pPr/>
              <a:t>14/04/2016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640879" y="406909"/>
            <a:ext cx="7124700" cy="1152525"/>
          </a:xfrm>
        </p:spPr>
        <p:txBody>
          <a:bodyPr/>
          <a:lstStyle/>
          <a:p>
            <a:r>
              <a:rPr lang="fr-FR" sz="2800" dirty="0" smtClean="0"/>
              <a:t>Evolution des factures moyennes annuelles</a:t>
            </a:r>
            <a:br>
              <a:rPr lang="fr-FR" sz="2800" dirty="0" smtClean="0"/>
            </a:br>
            <a:r>
              <a:rPr lang="fr-FR" sz="2800" dirty="0" smtClean="0">
                <a:latin typeface="+mj-lt"/>
              </a:rPr>
              <a:t>Le gaz naturel compétitif </a:t>
            </a:r>
            <a:endParaRPr lang="fr-FR" sz="2800" dirty="0">
              <a:latin typeface="+mj-lt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082879" y="5433535"/>
            <a:ext cx="7735118" cy="1062670"/>
            <a:chOff x="1082879" y="5433535"/>
            <a:chExt cx="7735118" cy="1062670"/>
          </a:xfrm>
        </p:grpSpPr>
        <p:grpSp>
          <p:nvGrpSpPr>
            <p:cNvPr id="17" name="Groupe 16"/>
            <p:cNvGrpSpPr/>
            <p:nvPr/>
          </p:nvGrpSpPr>
          <p:grpSpPr>
            <a:xfrm>
              <a:off x="1097257" y="5597719"/>
              <a:ext cx="7720740" cy="726229"/>
              <a:chOff x="1097257" y="5597719"/>
              <a:chExt cx="7720740" cy="726229"/>
            </a:xfrm>
          </p:grpSpPr>
          <p:sp>
            <p:nvSpPr>
              <p:cNvPr id="18" name="ZoneTexte 17"/>
              <p:cNvSpPr txBox="1"/>
              <p:nvPr/>
            </p:nvSpPr>
            <p:spPr>
              <a:xfrm>
                <a:off x="2973782" y="5820358"/>
                <a:ext cx="5844215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3"/>
                    </a:solidFill>
                  </a:rPr>
                  <a:t>€</a:t>
                </a:r>
                <a:r>
                  <a:rPr lang="fr-FR" sz="1400" b="1" dirty="0" err="1" smtClean="0">
                    <a:solidFill>
                      <a:schemeClr val="accent3"/>
                    </a:solidFill>
                  </a:rPr>
                  <a:t>stimOgaz</a:t>
                </a:r>
                <a:r>
                  <a:rPr lang="fr-FR" sz="1400" b="1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accent3"/>
                    </a:solidFill>
                  </a:rPr>
                  <a:t>: simulation des économies réalisables avec le gaz naturel </a:t>
                </a:r>
              </a:p>
              <a:p>
                <a:r>
                  <a:rPr lang="fr-FR" sz="1400" dirty="0" smtClean="0">
                    <a:solidFill>
                      <a:schemeClr val="accent3"/>
                    </a:solidFill>
                    <a:sym typeface="Wingdings"/>
                    <a:hlinkClick r:id="rId3"/>
                  </a:rPr>
                  <a:t>  </a:t>
                </a:r>
                <a:r>
                  <a:rPr lang="fr-FR" sz="1200" dirty="0" smtClean="0">
                    <a:solidFill>
                      <a:schemeClr val="accent3"/>
                    </a:solidFill>
                    <a:hlinkClick r:id="rId4"/>
                  </a:rPr>
                  <a:t>http://projet-gaz.grdf.fr/simulation-cout-energies</a:t>
                </a:r>
                <a:r>
                  <a:rPr lang="fr-FR" sz="1200" dirty="0" smtClean="0">
                    <a:solidFill>
                      <a:schemeClr val="accent3"/>
                    </a:solidFill>
                  </a:rPr>
                  <a:t> </a:t>
                </a:r>
                <a:endParaRPr lang="fr-FR" sz="14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9" name="Virage 18"/>
              <p:cNvSpPr/>
              <p:nvPr/>
            </p:nvSpPr>
            <p:spPr>
              <a:xfrm flipV="1">
                <a:off x="1097257" y="5597719"/>
                <a:ext cx="1872000" cy="485030"/>
              </a:xfrm>
              <a:prstGeom prst="bentArrow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2879" y="5433535"/>
              <a:ext cx="1116000" cy="1062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ZoneTexte 1"/>
          <p:cNvSpPr txBox="1"/>
          <p:nvPr/>
        </p:nvSpPr>
        <p:spPr>
          <a:xfrm>
            <a:off x="3112532" y="6399274"/>
            <a:ext cx="6031468" cy="2296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00" dirty="0" smtClean="0">
                <a:solidFill>
                  <a:schemeClr val="bg1">
                    <a:lumMod val="50000"/>
                  </a:schemeClr>
                </a:solidFill>
              </a:rPr>
              <a:t>NB : les factures de gaz naturel et électricité  tiennent compte des modifications de grilles tarifaires rétroactives des années 2012-2013</a:t>
            </a:r>
            <a:endParaRPr lang="fr-FR" sz="600" baseline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41" y="1910572"/>
            <a:ext cx="6181725" cy="3171825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 rot="20187629">
            <a:off x="6841456" y="1676066"/>
            <a:ext cx="1706957" cy="1443169"/>
            <a:chOff x="7761194" y="5341434"/>
            <a:chExt cx="496117" cy="400893"/>
          </a:xfrm>
        </p:grpSpPr>
        <p:sp>
          <p:nvSpPr>
            <p:cNvPr id="13" name="Étoile à 32 branches 12"/>
            <p:cNvSpPr/>
            <p:nvPr/>
          </p:nvSpPr>
          <p:spPr>
            <a:xfrm>
              <a:off x="7772400" y="5341434"/>
              <a:ext cx="484911" cy="400893"/>
            </a:xfrm>
            <a:prstGeom prst="star32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761194" y="5434636"/>
              <a:ext cx="493966" cy="17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A 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RETENIR !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7339263" y="2730280"/>
            <a:ext cx="1333939" cy="20859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Le gaz 40% moins cher que les autres énergies</a:t>
            </a:r>
            <a:endParaRPr lang="fr-FR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D98-8EA5-4077-9CAA-CF8D6085A95A}" type="datetime1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676244" y="213984"/>
            <a:ext cx="7467756" cy="1152525"/>
          </a:xfrm>
        </p:spPr>
        <p:txBody>
          <a:bodyPr/>
          <a:lstStyle/>
          <a:p>
            <a:r>
              <a:rPr lang="fr-FR" sz="2800" dirty="0" smtClean="0"/>
              <a:t>Evolution du </a:t>
            </a:r>
            <a:r>
              <a:rPr lang="fr-FR" sz="2800" b="1" dirty="0" smtClean="0"/>
              <a:t>prix moyen annuel </a:t>
            </a:r>
            <a:r>
              <a:rPr lang="fr-FR" sz="2800" dirty="0" smtClean="0"/>
              <a:t>des énergies </a:t>
            </a:r>
            <a:r>
              <a:rPr lang="fr-FR" sz="2800" b="1" dirty="0" smtClean="0"/>
              <a:t>Les combustibles orientés à la baisse</a:t>
            </a:r>
            <a:endParaRPr lang="fr-F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904102532"/>
              </p:ext>
            </p:extLst>
          </p:nvPr>
        </p:nvGraphicFramePr>
        <p:xfrm>
          <a:off x="613717" y="1175474"/>
          <a:ext cx="7428126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e 5"/>
          <p:cNvGrpSpPr/>
          <p:nvPr/>
        </p:nvGrpSpPr>
        <p:grpSpPr>
          <a:xfrm rot="19954787">
            <a:off x="1157539" y="5089946"/>
            <a:ext cx="1706957" cy="1443169"/>
            <a:chOff x="7761194" y="5341434"/>
            <a:chExt cx="496117" cy="400893"/>
          </a:xfrm>
        </p:grpSpPr>
        <p:sp>
          <p:nvSpPr>
            <p:cNvPr id="7" name="Étoile à 32 branches 6"/>
            <p:cNvSpPr/>
            <p:nvPr/>
          </p:nvSpPr>
          <p:spPr>
            <a:xfrm>
              <a:off x="7772400" y="5341434"/>
              <a:ext cx="484911" cy="400893"/>
            </a:xfrm>
            <a:prstGeom prst="star32">
              <a:avLst/>
            </a:prstGeom>
            <a:solidFill>
              <a:schemeClr val="accent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761194" y="5434636"/>
              <a:ext cx="493966" cy="17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A 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RETENIR !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2262171" y="5846720"/>
            <a:ext cx="4755104" cy="7445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Compétitivité et stabilité du prix du gaz ces 10 dernières années</a:t>
            </a:r>
            <a:endParaRPr lang="fr-FR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9" grpId="0" animBg="1"/>
    </p:bldLst>
  </p:timing>
</p:sld>
</file>

<file path=ppt/theme/theme1.xml><?xml version="1.0" encoding="utf-8"?>
<a:theme xmlns:a="http://schemas.openxmlformats.org/drawingml/2006/main" name="GRDF_Turquoise">
  <a:themeElements>
    <a:clrScheme name="GRDF">
      <a:dk1>
        <a:sysClr val="windowText" lastClr="000000"/>
      </a:dk1>
      <a:lt1>
        <a:srgbClr val="FFFFFF"/>
      </a:lt1>
      <a:dk2>
        <a:srgbClr val="662483"/>
      </a:dk2>
      <a:lt2>
        <a:srgbClr val="CCCCC6"/>
      </a:lt2>
      <a:accent1>
        <a:srgbClr val="0053A1"/>
      </a:accent1>
      <a:accent2>
        <a:srgbClr val="009BC4"/>
      </a:accent2>
      <a:accent3>
        <a:srgbClr val="00B1AF"/>
      </a:accent3>
      <a:accent4>
        <a:srgbClr val="71B857"/>
      </a:accent4>
      <a:accent5>
        <a:srgbClr val="FAB200"/>
      </a:accent5>
      <a:accent6>
        <a:srgbClr val="9796A3"/>
      </a:accent6>
      <a:hlink>
        <a:srgbClr val="000000"/>
      </a:hlink>
      <a:folHlink>
        <a:srgbClr val="000000"/>
      </a:folHlink>
    </a:clrScheme>
    <a:fontScheme name="GRDF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B19C3657E4834C861602B8FDBCF731" ma:contentTypeVersion="9" ma:contentTypeDescription="Crée un document." ma:contentTypeScope="" ma:versionID="75331793b3b21e97450870d722338cd2">
  <xsd:schema xmlns:xsd="http://www.w3.org/2001/XMLSchema" xmlns:xs="http://www.w3.org/2001/XMLSchema" xmlns:p="http://schemas.microsoft.com/office/2006/metadata/properties" xmlns:ns1="http://schemas.microsoft.com/sharepoint/v3" xmlns:ns2="934d0b65-57f4-48d9-8e50-bb9909e38cd6" targetNamespace="http://schemas.microsoft.com/office/2006/metadata/properties" ma:root="true" ma:fieldsID="497fc997cac129b68d068508e95b9cbc" ns1:_="" ns2:_="">
    <xsd:import namespace="http://schemas.microsoft.com/sharepoint/v3"/>
    <xsd:import namespace="934d0b65-57f4-48d9-8e50-bb9909e38cd6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Évaluation (0-5)" ma:decimals="2" ma:description="Valeur moyenne de toutes les évaluations envoyées" ma:internalName="AverageRating" ma:readOnly="true">
      <xsd:simpleType>
        <xsd:restriction base="dms:Number"/>
      </xsd:simpleType>
    </xsd:element>
    <xsd:element name="RatingCount" ma:index="9" nillable="true" ma:displayName="Nombre d’évaluations" ma:decimals="0" ma:description="Nombre d’évaluations envoyées" ma:internalName="RatingCount" ma:readOnly="true">
      <xsd:simpleType>
        <xsd:restriction base="dms:Number"/>
      </xsd:simpleType>
    </xsd:element>
    <xsd:element name="RatedBy" ma:index="10" nillable="true" ma:displayName="Évalué par" ma:description="Des utilisateurs ont évalué l'élémen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Évaluation des utilisateurs" ma:description="Évaluation des utilisateurs pour l'élément" ma:hidden="true" ma:internalName="Ratings">
      <xsd:simpleType>
        <xsd:restriction base="dms:Note"/>
      </xsd:simpleType>
    </xsd:element>
    <xsd:element name="LikesCount" ma:index="12" nillable="true" ma:displayName="Nombre de « J'aime »" ma:internalName="LikesCount">
      <xsd:simpleType>
        <xsd:restriction base="dms:Unknown"/>
      </xsd:simpleType>
    </xsd:element>
    <xsd:element name="LikedBy" ma:index="13" nillable="true" ma:displayName="Aimé par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d0b65-57f4-48d9-8e50-bb9909e38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Partage du hachage d’indicateur" ma:internalName="SharingHintHash" ma:readOnly="true">
      <xsd:simpleType>
        <xsd:restriction base="dms:Text"/>
      </xsd:simple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444D9D09-4AAB-458F-B736-7755EC2D2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4d0b65-57f4-48d9-8e50-bb9909e38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EF5B1C-BAF8-4302-A2A7-6BB8765978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F0E53B-AC11-4B2B-B7F3-F3EA2EDD7B49}">
  <ds:schemaRefs>
    <ds:schemaRef ds:uri="http://purl.org/dc/elements/1.1/"/>
    <ds:schemaRef ds:uri="http://schemas.microsoft.com/office/2006/metadata/properties"/>
    <ds:schemaRef ds:uri="934d0b65-57f4-48d9-8e50-bb9909e38cd6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20015</TotalTime>
  <Words>1590</Words>
  <Application>Microsoft Office PowerPoint</Application>
  <PresentationFormat>Affichage à l'écran (4:3)</PresentationFormat>
  <Paragraphs>303</Paragraphs>
  <Slides>18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Arial</vt:lpstr>
      <vt:lpstr>Avenir LT Std 35 Light</vt:lpstr>
      <vt:lpstr>Avenir LT Std 55 Roman</vt:lpstr>
      <vt:lpstr>Avenir LT Std 65 Medium</vt:lpstr>
      <vt:lpstr>Calibri</vt:lpstr>
      <vt:lpstr>Freestyle Script</vt:lpstr>
      <vt:lpstr>inherit</vt:lpstr>
      <vt:lpstr>ITC Lubalin Graph Std Demi</vt:lpstr>
      <vt:lpstr>VAG Rounded Std Light</vt:lpstr>
      <vt:lpstr>Wingdings</vt:lpstr>
      <vt:lpstr>GRDF_Turquoise</vt:lpstr>
      <vt:lpstr>Présentation PowerPoint</vt:lpstr>
      <vt:lpstr>Présentation PowerPoint</vt:lpstr>
      <vt:lpstr>Focus facture gaz naturel Evolution de la facture annuelle entre janvier 2015 et janvier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GRDF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>GRDF</dc:subject>
  <dc:creator>OR</dc:creator>
  <cp:lastModifiedBy>SISSOKO Soussaba</cp:lastModifiedBy>
  <cp:revision>201</cp:revision>
  <cp:lastPrinted>2016-02-24T16:38:31Z</cp:lastPrinted>
  <dcterms:created xsi:type="dcterms:W3CDTF">2015-10-20T16:48:30Z</dcterms:created>
  <dcterms:modified xsi:type="dcterms:W3CDTF">2016-04-14T15:29:14Z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0x010100F4B19C3657E4834C861602B8FDBCF731</vt:lpwstr>
  </property>
</Properties>
</file>