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260" r:id="rId3"/>
    <p:sldId id="261" r:id="rId4"/>
    <p:sldId id="319" r:id="rId5"/>
    <p:sldId id="262" r:id="rId6"/>
    <p:sldId id="320" r:id="rId7"/>
    <p:sldId id="321" r:id="rId8"/>
    <p:sldId id="278" r:id="rId9"/>
    <p:sldId id="294" r:id="rId10"/>
    <p:sldId id="269" r:id="rId11"/>
    <p:sldId id="280" r:id="rId12"/>
    <p:sldId id="279" r:id="rId13"/>
    <p:sldId id="304" r:id="rId14"/>
    <p:sldId id="298" r:id="rId15"/>
    <p:sldId id="300" r:id="rId16"/>
    <p:sldId id="302" r:id="rId17"/>
    <p:sldId id="305" r:id="rId18"/>
    <p:sldId id="308" r:id="rId19"/>
    <p:sldId id="307" r:id="rId20"/>
    <p:sldId id="310" r:id="rId21"/>
    <p:sldId id="306" r:id="rId22"/>
    <p:sldId id="312" r:id="rId23"/>
    <p:sldId id="314" r:id="rId24"/>
    <p:sldId id="316" r:id="rId25"/>
    <p:sldId id="318" r:id="rId26"/>
    <p:sldId id="265" r:id="rId27"/>
    <p:sldId id="288" r:id="rId28"/>
    <p:sldId id="272" r:id="rId29"/>
  </p:sldIdLst>
  <p:sldSz cx="9144000" cy="6858000" type="screen4x3"/>
  <p:notesSz cx="7010400" cy="9296400"/>
  <p:custDataLst>
    <p:tags r:id="rId32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A1"/>
    <a:srgbClr val="009BC4"/>
    <a:srgbClr val="00B1AF"/>
    <a:srgbClr val="F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718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243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59675\AppData\Local\Microsoft\Windows\INetCache\Content.Outlook\L3H0PASR\Agenc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2494514177591794"/>
                  <c:y val="8.2431657594291038E-2"/>
                </c:manualLayout>
              </c:layout>
              <c:tx>
                <c:rich>
                  <a:bodyPr/>
                  <a:lstStyle/>
                  <a:p>
                    <a:fld id="{48917470-E3CC-48C7-9463-73D2CFA9FE5E}" type="CATEGORYNAME">
                      <a:rPr lang="en-US" sz="1400"/>
                      <a:pPr/>
                      <a:t>[NOM DE CATÉGORIE]</a:t>
                    </a:fld>
                    <a:endParaRPr lang="en-US" sz="1400"/>
                  </a:p>
                  <a:p>
                    <a:r>
                      <a:rPr lang="en-US" sz="1400"/>
                      <a:t> </a:t>
                    </a:r>
                    <a:fld id="{E75472CC-55D6-4975-A25F-706B9616757F}" type="VALUE">
                      <a:rPr lang="en-US" sz="1400"/>
                      <a:pPr/>
                      <a:t>[VALEUR]</a:t>
                    </a:fld>
                    <a:endParaRPr lang="en-US" sz="140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533542067084132E-2"/>
                      <c:h val="0.1242568766240651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8.7007746127420252E-2"/>
                  <c:y val="-0.18451516673328902"/>
                </c:manualLayout>
              </c:layout>
              <c:tx>
                <c:rich>
                  <a:bodyPr/>
                  <a:lstStyle/>
                  <a:p>
                    <a:fld id="{EFA98C0F-A435-4A9D-B477-DF3E08B375BF}" type="CATEGORYNAME">
                      <a:rPr lang="en-US" smtClean="0"/>
                      <a:pPr/>
                      <a:t>[NOM DE CATÉGORIE]</a:t>
                    </a:fld>
                    <a:endParaRPr lang="en-US" baseline="0" smtClean="0"/>
                  </a:p>
                  <a:p>
                    <a:r>
                      <a:rPr lang="en-US" baseline="0" smtClean="0"/>
                      <a:t> </a:t>
                    </a:r>
                    <a:fld id="{82D0439F-CB95-4BA3-8AD9-9DB9A0241BAC}" type="VALUE">
                      <a:rPr lang="en-US" baseline="0"/>
                      <a:pPr/>
                      <a:t>[VALEUR]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1093897064431814"/>
                  <c:y val="-0.19173983109317622"/>
                </c:manualLayout>
              </c:layout>
              <c:tx>
                <c:rich>
                  <a:bodyPr/>
                  <a:lstStyle/>
                  <a:p>
                    <a:fld id="{9CCDF25A-7025-49CE-BA3A-3A26CB806F85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A1C71B74-7B54-4255-9115-63A1642EA451}" type="VALUE">
                      <a:rPr lang="en-US" baseline="0"/>
                      <a:pPr/>
                      <a:t>[VALEUR]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4450465166431203"/>
                  <c:y val="4.5324568429842678E-2"/>
                </c:manualLayout>
              </c:layout>
              <c:tx>
                <c:rich>
                  <a:bodyPr/>
                  <a:lstStyle/>
                  <a:p>
                    <a:fld id="{01F69BF7-0CA4-4203-A687-CDD024F2B2A4}" type="CATEGORYNAME">
                      <a:rPr lang="en-US"/>
                      <a:pPr/>
                      <a:t>[NOM DE CATÉGORIE]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1C4215A7-010F-495D-875A-412A0EF3F9BD}" type="VALUE">
                      <a:rPr lang="en-US" baseline="0"/>
                      <a:pPr/>
                      <a:t>[VALEUR]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7.6804438836489616E-2"/>
                  <c:y val="0.17951036102767554"/>
                </c:manualLayout>
              </c:layout>
              <c:tx>
                <c:rich>
                  <a:bodyPr/>
                  <a:lstStyle/>
                  <a:p>
                    <a:fld id="{7BB99BD0-EE4B-4D11-B316-B4174D1B9AD7}" type="CATEGORYNAME">
                      <a:rPr lang="en-US"/>
                      <a:pPr/>
                      <a:t>[NOM DE CATÉGORIE]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78C5106F-2D1B-453D-9978-36A9715B0680}" type="VALUE">
                      <a:rPr lang="en-US" baseline="0"/>
                      <a:pPr/>
                      <a:t>[VALEUR]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Feuil1!$A$1:$A$5</c:f>
              <c:strCache>
                <c:ptCount val="5"/>
                <c:pt idx="0">
                  <c:v>DCT</c:v>
                </c:pt>
                <c:pt idx="1">
                  <c:v>DR</c:v>
                </c:pt>
                <c:pt idx="2">
                  <c:v>UCF Paris</c:v>
                </c:pt>
                <c:pt idx="3">
                  <c:v>UCF Ouest</c:v>
                </c:pt>
                <c:pt idx="4">
                  <c:v>UCF Est</c:v>
                </c:pt>
              </c:strCache>
            </c:strRef>
          </c:cat>
          <c:val>
            <c:numRef>
              <c:f>Feuil1!$B$1:$B$5</c:f>
              <c:numCache>
                <c:formatCode>General</c:formatCode>
                <c:ptCount val="5"/>
                <c:pt idx="0">
                  <c:v>2175</c:v>
                </c:pt>
                <c:pt idx="1">
                  <c:v>1095</c:v>
                </c:pt>
                <c:pt idx="2">
                  <c:v>1165</c:v>
                </c:pt>
                <c:pt idx="3">
                  <c:v>1145</c:v>
                </c:pt>
                <c:pt idx="4">
                  <c:v>805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7ADA3F-4355-442A-B659-7D316A70C6B8}" type="doc">
      <dgm:prSet loTypeId="urn:microsoft.com/office/officeart/2005/8/layout/process5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fr-FR"/>
        </a:p>
      </dgm:t>
    </dgm:pt>
    <dgm:pt modelId="{494F9261-AB76-44EF-AD85-4A6FBF5165A9}">
      <dgm:prSet phldrT="[Texte]"/>
      <dgm:spPr/>
      <dgm:t>
        <a:bodyPr/>
        <a:lstStyle/>
        <a:p>
          <a:r>
            <a:rPr lang="fr-FR" dirty="0" smtClean="0"/>
            <a:t>Détections de projet éligible</a:t>
          </a:r>
          <a:endParaRPr lang="fr-FR" dirty="0"/>
        </a:p>
      </dgm:t>
    </dgm:pt>
    <dgm:pt modelId="{89ECFF63-809B-45AB-870C-E231E280AADD}" type="parTrans" cxnId="{591ACA87-F097-4C61-B5FB-39B412A010A8}">
      <dgm:prSet/>
      <dgm:spPr/>
      <dgm:t>
        <a:bodyPr/>
        <a:lstStyle/>
        <a:p>
          <a:endParaRPr lang="fr-FR"/>
        </a:p>
      </dgm:t>
    </dgm:pt>
    <dgm:pt modelId="{2F3CF775-2E3A-4EB1-8598-43A8FFA3F2FE}" type="sibTrans" cxnId="{591ACA87-F097-4C61-B5FB-39B412A010A8}">
      <dgm:prSet/>
      <dgm:spPr/>
      <dgm:t>
        <a:bodyPr/>
        <a:lstStyle/>
        <a:p>
          <a:endParaRPr lang="fr-FR"/>
        </a:p>
      </dgm:t>
    </dgm:pt>
    <dgm:pt modelId="{AB25A2DF-016E-4AB6-A4B1-F9AB0A304265}">
      <dgm:prSet phldrT="[Texte]"/>
      <dgm:spPr/>
      <dgm:t>
        <a:bodyPr/>
        <a:lstStyle/>
        <a:p>
          <a:r>
            <a:rPr lang="fr-FR" dirty="0" smtClean="0"/>
            <a:t>Saisie dans OTL</a:t>
          </a:r>
          <a:endParaRPr lang="fr-FR" dirty="0"/>
        </a:p>
      </dgm:t>
    </dgm:pt>
    <dgm:pt modelId="{4907AD8A-E78F-4ADD-BDC2-2BE80C91334E}" type="parTrans" cxnId="{07338EB0-92C1-45EB-926B-C5A0E43FD1BB}">
      <dgm:prSet/>
      <dgm:spPr/>
      <dgm:t>
        <a:bodyPr/>
        <a:lstStyle/>
        <a:p>
          <a:endParaRPr lang="fr-FR"/>
        </a:p>
      </dgm:t>
    </dgm:pt>
    <dgm:pt modelId="{4EAABF22-63FC-45B5-B8DA-8C44AB57569F}" type="sibTrans" cxnId="{07338EB0-92C1-45EB-926B-C5A0E43FD1BB}">
      <dgm:prSet/>
      <dgm:spPr/>
      <dgm:t>
        <a:bodyPr/>
        <a:lstStyle/>
        <a:p>
          <a:endParaRPr lang="fr-FR"/>
        </a:p>
      </dgm:t>
    </dgm:pt>
    <dgm:pt modelId="{5608E709-3783-42EF-917F-1EAB2799FAC7}">
      <dgm:prSet phldrT="[Texte]"/>
      <dgm:spPr/>
      <dgm:t>
        <a:bodyPr/>
        <a:lstStyle/>
        <a:p>
          <a:r>
            <a:rPr lang="fr-FR" dirty="0" smtClean="0"/>
            <a:t>Validation de la détection</a:t>
          </a:r>
          <a:endParaRPr lang="fr-FR" dirty="0"/>
        </a:p>
      </dgm:t>
    </dgm:pt>
    <dgm:pt modelId="{50BA186B-6746-45BD-A7B8-F69B834BF860}" type="parTrans" cxnId="{B35A0FBC-E09A-4AC7-8669-B84699B6B6A7}">
      <dgm:prSet/>
      <dgm:spPr/>
      <dgm:t>
        <a:bodyPr/>
        <a:lstStyle/>
        <a:p>
          <a:endParaRPr lang="fr-FR"/>
        </a:p>
      </dgm:t>
    </dgm:pt>
    <dgm:pt modelId="{D1140CCB-275E-454C-AB1E-87BF8E5E0050}" type="sibTrans" cxnId="{B35A0FBC-E09A-4AC7-8669-B84699B6B6A7}">
      <dgm:prSet/>
      <dgm:spPr/>
      <dgm:t>
        <a:bodyPr/>
        <a:lstStyle/>
        <a:p>
          <a:endParaRPr lang="fr-FR"/>
        </a:p>
      </dgm:t>
    </dgm:pt>
    <dgm:pt modelId="{48B4A10F-6E75-42E1-8AF2-2B74F465BA5E}">
      <dgm:prSet phldrT="[Texte]"/>
      <dgm:spPr/>
      <dgm:t>
        <a:bodyPr/>
        <a:lstStyle/>
        <a:p>
          <a:r>
            <a:rPr lang="fr-FR" dirty="0" smtClean="0"/>
            <a:t>Crédit sur la boutique</a:t>
          </a:r>
          <a:endParaRPr lang="fr-FR" dirty="0"/>
        </a:p>
      </dgm:t>
    </dgm:pt>
    <dgm:pt modelId="{3FAA4262-E942-4AE7-AF01-ECC827A2454D}" type="sibTrans" cxnId="{9D85E008-E718-47B0-B4E9-D0F6EDBD53CC}">
      <dgm:prSet/>
      <dgm:spPr/>
      <dgm:t>
        <a:bodyPr/>
        <a:lstStyle/>
        <a:p>
          <a:endParaRPr lang="fr-FR"/>
        </a:p>
      </dgm:t>
    </dgm:pt>
    <dgm:pt modelId="{88F8ABB3-8A2D-4C8B-B9C3-2F3EBEE0E344}" type="parTrans" cxnId="{9D85E008-E718-47B0-B4E9-D0F6EDBD53CC}">
      <dgm:prSet/>
      <dgm:spPr/>
      <dgm:t>
        <a:bodyPr/>
        <a:lstStyle/>
        <a:p>
          <a:endParaRPr lang="fr-FR"/>
        </a:p>
      </dgm:t>
    </dgm:pt>
    <dgm:pt modelId="{2AFA048D-5B2C-4153-8A97-F791562BA5D3}">
      <dgm:prSet phldrT="[Texte]"/>
      <dgm:spPr/>
      <dgm:t>
        <a:bodyPr/>
        <a:lstStyle/>
        <a:p>
          <a:r>
            <a:rPr lang="fr-FR" dirty="0" smtClean="0"/>
            <a:t>Cumul des points</a:t>
          </a:r>
          <a:endParaRPr lang="fr-FR" dirty="0"/>
        </a:p>
      </dgm:t>
    </dgm:pt>
    <dgm:pt modelId="{7AD65A1E-D364-4A95-8426-B8DFEC2F8946}" type="sibTrans" cxnId="{C41E3072-D935-411C-8B76-B8B87A443CC8}">
      <dgm:prSet/>
      <dgm:spPr/>
      <dgm:t>
        <a:bodyPr/>
        <a:lstStyle/>
        <a:p>
          <a:endParaRPr lang="fr-FR"/>
        </a:p>
      </dgm:t>
    </dgm:pt>
    <dgm:pt modelId="{BDC789F1-914B-4FED-A0BA-3CCB451FA0A1}" type="parTrans" cxnId="{C41E3072-D935-411C-8B76-B8B87A443CC8}">
      <dgm:prSet/>
      <dgm:spPr/>
      <dgm:t>
        <a:bodyPr/>
        <a:lstStyle/>
        <a:p>
          <a:endParaRPr lang="fr-FR"/>
        </a:p>
      </dgm:t>
    </dgm:pt>
    <dgm:pt modelId="{CC39B99C-A78E-4464-96B0-F6E76D738571}" type="pres">
      <dgm:prSet presAssocID="{B97ADA3F-4355-442A-B659-7D316A70C6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1CB9B81-EDA0-4038-8706-47CB3A080A52}" type="pres">
      <dgm:prSet presAssocID="{494F9261-AB76-44EF-AD85-4A6FBF5165A9}" presName="node" presStyleLbl="node1" presStyleIdx="0" presStyleCnt="5" custScaleY="23928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B3F61A8-D128-45B7-9755-49E28FEE4B92}" type="pres">
      <dgm:prSet presAssocID="{2F3CF775-2E3A-4EB1-8598-43A8FFA3F2FE}" presName="sibTrans" presStyleLbl="sibTrans2D1" presStyleIdx="0" presStyleCnt="4"/>
      <dgm:spPr/>
      <dgm:t>
        <a:bodyPr/>
        <a:lstStyle/>
        <a:p>
          <a:endParaRPr lang="fr-FR"/>
        </a:p>
      </dgm:t>
    </dgm:pt>
    <dgm:pt modelId="{5AE25C15-FB09-48F2-854A-1693C1C6703E}" type="pres">
      <dgm:prSet presAssocID="{2F3CF775-2E3A-4EB1-8598-43A8FFA3F2FE}" presName="connectorText" presStyleLbl="sibTrans2D1" presStyleIdx="0" presStyleCnt="4"/>
      <dgm:spPr/>
      <dgm:t>
        <a:bodyPr/>
        <a:lstStyle/>
        <a:p>
          <a:endParaRPr lang="fr-FR"/>
        </a:p>
      </dgm:t>
    </dgm:pt>
    <dgm:pt modelId="{3E5C7040-6E96-4B9E-A05F-488227713C5F}" type="pres">
      <dgm:prSet presAssocID="{AB25A2DF-016E-4AB6-A4B1-F9AB0A304265}" presName="node" presStyleLbl="node1" presStyleIdx="1" presStyleCnt="5" custScaleY="23928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6AF6AFF-8F58-43D6-B0C4-E36817958044}" type="pres">
      <dgm:prSet presAssocID="{4EAABF22-63FC-45B5-B8DA-8C44AB57569F}" presName="sibTrans" presStyleLbl="sibTrans2D1" presStyleIdx="1" presStyleCnt="4"/>
      <dgm:spPr/>
      <dgm:t>
        <a:bodyPr/>
        <a:lstStyle/>
        <a:p>
          <a:endParaRPr lang="fr-FR"/>
        </a:p>
      </dgm:t>
    </dgm:pt>
    <dgm:pt modelId="{FD67EE6C-D92E-4243-A58E-BEE654380D1A}" type="pres">
      <dgm:prSet presAssocID="{4EAABF22-63FC-45B5-B8DA-8C44AB57569F}" presName="connectorText" presStyleLbl="sibTrans2D1" presStyleIdx="1" presStyleCnt="4"/>
      <dgm:spPr/>
      <dgm:t>
        <a:bodyPr/>
        <a:lstStyle/>
        <a:p>
          <a:endParaRPr lang="fr-FR"/>
        </a:p>
      </dgm:t>
    </dgm:pt>
    <dgm:pt modelId="{76BEBA13-DB7E-48C7-B0E7-66200CF92BCB}" type="pres">
      <dgm:prSet presAssocID="{5608E709-3783-42EF-917F-1EAB2799FAC7}" presName="node" presStyleLbl="node1" presStyleIdx="2" presStyleCnt="5" custScaleY="23928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67E7A0B-4BC0-4FED-AD5E-3FA0158763EC}" type="pres">
      <dgm:prSet presAssocID="{D1140CCB-275E-454C-AB1E-87BF8E5E0050}" presName="sibTrans" presStyleLbl="sibTrans2D1" presStyleIdx="2" presStyleCnt="4"/>
      <dgm:spPr/>
      <dgm:t>
        <a:bodyPr/>
        <a:lstStyle/>
        <a:p>
          <a:endParaRPr lang="fr-FR"/>
        </a:p>
      </dgm:t>
    </dgm:pt>
    <dgm:pt modelId="{9B23B4BF-FB69-422A-9334-9CC580FC2C85}" type="pres">
      <dgm:prSet presAssocID="{D1140CCB-275E-454C-AB1E-87BF8E5E0050}" presName="connectorText" presStyleLbl="sibTrans2D1" presStyleIdx="2" presStyleCnt="4"/>
      <dgm:spPr/>
      <dgm:t>
        <a:bodyPr/>
        <a:lstStyle/>
        <a:p>
          <a:endParaRPr lang="fr-FR"/>
        </a:p>
      </dgm:t>
    </dgm:pt>
    <dgm:pt modelId="{D9AA8F56-4070-4A81-9931-87468F5AE3FE}" type="pres">
      <dgm:prSet presAssocID="{2AFA048D-5B2C-4153-8A97-F791562BA5D3}" presName="node" presStyleLbl="node1" presStyleIdx="3" presStyleCnt="5" custScaleY="23928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E1C038C-C591-4785-8406-5BD45E4F52E7}" type="pres">
      <dgm:prSet presAssocID="{7AD65A1E-D364-4A95-8426-B8DFEC2F8946}" presName="sibTrans" presStyleLbl="sibTrans2D1" presStyleIdx="3" presStyleCnt="4"/>
      <dgm:spPr/>
      <dgm:t>
        <a:bodyPr/>
        <a:lstStyle/>
        <a:p>
          <a:endParaRPr lang="fr-FR"/>
        </a:p>
      </dgm:t>
    </dgm:pt>
    <dgm:pt modelId="{0FDEF970-4638-4A3B-9575-84EF6B0D5666}" type="pres">
      <dgm:prSet presAssocID="{7AD65A1E-D364-4A95-8426-B8DFEC2F8946}" presName="connectorText" presStyleLbl="sibTrans2D1" presStyleIdx="3" presStyleCnt="4"/>
      <dgm:spPr/>
      <dgm:t>
        <a:bodyPr/>
        <a:lstStyle/>
        <a:p>
          <a:endParaRPr lang="fr-FR"/>
        </a:p>
      </dgm:t>
    </dgm:pt>
    <dgm:pt modelId="{B8267FC3-8750-4B0E-BBB0-581B46C066E7}" type="pres">
      <dgm:prSet presAssocID="{48B4A10F-6E75-42E1-8AF2-2B74F465BA5E}" presName="node" presStyleLbl="node1" presStyleIdx="4" presStyleCnt="5" custScaleY="23928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1ACEC5B-B991-4DF6-9C0E-47C2A8A757EF}" type="presOf" srcId="{494F9261-AB76-44EF-AD85-4A6FBF5165A9}" destId="{21CB9B81-EDA0-4038-8706-47CB3A080A52}" srcOrd="0" destOrd="0" presId="urn:microsoft.com/office/officeart/2005/8/layout/process5"/>
    <dgm:cxn modelId="{0F1FE2ED-79C8-4F8D-9272-B653B7DFE97C}" type="presOf" srcId="{D1140CCB-275E-454C-AB1E-87BF8E5E0050}" destId="{167E7A0B-4BC0-4FED-AD5E-3FA0158763EC}" srcOrd="0" destOrd="0" presId="urn:microsoft.com/office/officeart/2005/8/layout/process5"/>
    <dgm:cxn modelId="{6E8629DB-058E-41D2-9710-804F42C68E1B}" type="presOf" srcId="{7AD65A1E-D364-4A95-8426-B8DFEC2F8946}" destId="{0FDEF970-4638-4A3B-9575-84EF6B0D5666}" srcOrd="1" destOrd="0" presId="urn:microsoft.com/office/officeart/2005/8/layout/process5"/>
    <dgm:cxn modelId="{9D216151-6B19-4285-AE87-96BCC1CBC685}" type="presOf" srcId="{4EAABF22-63FC-45B5-B8DA-8C44AB57569F}" destId="{FD67EE6C-D92E-4243-A58E-BEE654380D1A}" srcOrd="1" destOrd="0" presId="urn:microsoft.com/office/officeart/2005/8/layout/process5"/>
    <dgm:cxn modelId="{934FD508-8549-42B4-9BF9-71140DA49374}" type="presOf" srcId="{5608E709-3783-42EF-917F-1EAB2799FAC7}" destId="{76BEBA13-DB7E-48C7-B0E7-66200CF92BCB}" srcOrd="0" destOrd="0" presId="urn:microsoft.com/office/officeart/2005/8/layout/process5"/>
    <dgm:cxn modelId="{5DAB55A3-D442-4CC6-9887-F850FD40F3BD}" type="presOf" srcId="{AB25A2DF-016E-4AB6-A4B1-F9AB0A304265}" destId="{3E5C7040-6E96-4B9E-A05F-488227713C5F}" srcOrd="0" destOrd="0" presId="urn:microsoft.com/office/officeart/2005/8/layout/process5"/>
    <dgm:cxn modelId="{683A0823-8CF3-43B1-A48F-BC168052E9C0}" type="presOf" srcId="{2AFA048D-5B2C-4153-8A97-F791562BA5D3}" destId="{D9AA8F56-4070-4A81-9931-87468F5AE3FE}" srcOrd="0" destOrd="0" presId="urn:microsoft.com/office/officeart/2005/8/layout/process5"/>
    <dgm:cxn modelId="{AECF0800-BBBE-49A0-8777-BF8A636DD302}" type="presOf" srcId="{48B4A10F-6E75-42E1-8AF2-2B74F465BA5E}" destId="{B8267FC3-8750-4B0E-BBB0-581B46C066E7}" srcOrd="0" destOrd="0" presId="urn:microsoft.com/office/officeart/2005/8/layout/process5"/>
    <dgm:cxn modelId="{591ACA87-F097-4C61-B5FB-39B412A010A8}" srcId="{B97ADA3F-4355-442A-B659-7D316A70C6B8}" destId="{494F9261-AB76-44EF-AD85-4A6FBF5165A9}" srcOrd="0" destOrd="0" parTransId="{89ECFF63-809B-45AB-870C-E231E280AADD}" sibTransId="{2F3CF775-2E3A-4EB1-8598-43A8FFA3F2FE}"/>
    <dgm:cxn modelId="{20600805-ACBD-46B9-B34B-DBC010A44757}" type="presOf" srcId="{D1140CCB-275E-454C-AB1E-87BF8E5E0050}" destId="{9B23B4BF-FB69-422A-9334-9CC580FC2C85}" srcOrd="1" destOrd="0" presId="urn:microsoft.com/office/officeart/2005/8/layout/process5"/>
    <dgm:cxn modelId="{B5DF8B06-7303-4582-A90F-FAE3620C3E6E}" type="presOf" srcId="{7AD65A1E-D364-4A95-8426-B8DFEC2F8946}" destId="{EE1C038C-C591-4785-8406-5BD45E4F52E7}" srcOrd="0" destOrd="0" presId="urn:microsoft.com/office/officeart/2005/8/layout/process5"/>
    <dgm:cxn modelId="{B35A0FBC-E09A-4AC7-8669-B84699B6B6A7}" srcId="{B97ADA3F-4355-442A-B659-7D316A70C6B8}" destId="{5608E709-3783-42EF-917F-1EAB2799FAC7}" srcOrd="2" destOrd="0" parTransId="{50BA186B-6746-45BD-A7B8-F69B834BF860}" sibTransId="{D1140CCB-275E-454C-AB1E-87BF8E5E0050}"/>
    <dgm:cxn modelId="{C41E3072-D935-411C-8B76-B8B87A443CC8}" srcId="{B97ADA3F-4355-442A-B659-7D316A70C6B8}" destId="{2AFA048D-5B2C-4153-8A97-F791562BA5D3}" srcOrd="3" destOrd="0" parTransId="{BDC789F1-914B-4FED-A0BA-3CCB451FA0A1}" sibTransId="{7AD65A1E-D364-4A95-8426-B8DFEC2F8946}"/>
    <dgm:cxn modelId="{054ACD3E-B328-47CF-9125-CF1029BA367E}" type="presOf" srcId="{2F3CF775-2E3A-4EB1-8598-43A8FFA3F2FE}" destId="{5AE25C15-FB09-48F2-854A-1693C1C6703E}" srcOrd="1" destOrd="0" presId="urn:microsoft.com/office/officeart/2005/8/layout/process5"/>
    <dgm:cxn modelId="{C7C72733-87C3-4FEA-8838-64504BE07205}" type="presOf" srcId="{B97ADA3F-4355-442A-B659-7D316A70C6B8}" destId="{CC39B99C-A78E-4464-96B0-F6E76D738571}" srcOrd="0" destOrd="0" presId="urn:microsoft.com/office/officeart/2005/8/layout/process5"/>
    <dgm:cxn modelId="{07338EB0-92C1-45EB-926B-C5A0E43FD1BB}" srcId="{B97ADA3F-4355-442A-B659-7D316A70C6B8}" destId="{AB25A2DF-016E-4AB6-A4B1-F9AB0A304265}" srcOrd="1" destOrd="0" parTransId="{4907AD8A-E78F-4ADD-BDC2-2BE80C91334E}" sibTransId="{4EAABF22-63FC-45B5-B8DA-8C44AB57569F}"/>
    <dgm:cxn modelId="{9D85E008-E718-47B0-B4E9-D0F6EDBD53CC}" srcId="{B97ADA3F-4355-442A-B659-7D316A70C6B8}" destId="{48B4A10F-6E75-42E1-8AF2-2B74F465BA5E}" srcOrd="4" destOrd="0" parTransId="{88F8ABB3-8A2D-4C8B-B9C3-2F3EBEE0E344}" sibTransId="{3FAA4262-E942-4AE7-AF01-ECC827A2454D}"/>
    <dgm:cxn modelId="{7C900983-926F-401E-9D83-CE043C9D3CCD}" type="presOf" srcId="{2F3CF775-2E3A-4EB1-8598-43A8FFA3F2FE}" destId="{9B3F61A8-D128-45B7-9755-49E28FEE4B92}" srcOrd="0" destOrd="0" presId="urn:microsoft.com/office/officeart/2005/8/layout/process5"/>
    <dgm:cxn modelId="{5E10BCCB-4B8D-459A-9DC6-8497801F3B0E}" type="presOf" srcId="{4EAABF22-63FC-45B5-B8DA-8C44AB57569F}" destId="{56AF6AFF-8F58-43D6-B0C4-E36817958044}" srcOrd="0" destOrd="0" presId="urn:microsoft.com/office/officeart/2005/8/layout/process5"/>
    <dgm:cxn modelId="{2EC969F0-A0A6-4A84-89D3-CE9DC30BBC03}" type="presParOf" srcId="{CC39B99C-A78E-4464-96B0-F6E76D738571}" destId="{21CB9B81-EDA0-4038-8706-47CB3A080A52}" srcOrd="0" destOrd="0" presId="urn:microsoft.com/office/officeart/2005/8/layout/process5"/>
    <dgm:cxn modelId="{CA9DE352-19D4-4D40-BD3C-890731867416}" type="presParOf" srcId="{CC39B99C-A78E-4464-96B0-F6E76D738571}" destId="{9B3F61A8-D128-45B7-9755-49E28FEE4B92}" srcOrd="1" destOrd="0" presId="urn:microsoft.com/office/officeart/2005/8/layout/process5"/>
    <dgm:cxn modelId="{6F87DD1A-A9C1-4710-ACCF-FE812A937E89}" type="presParOf" srcId="{9B3F61A8-D128-45B7-9755-49E28FEE4B92}" destId="{5AE25C15-FB09-48F2-854A-1693C1C6703E}" srcOrd="0" destOrd="0" presId="urn:microsoft.com/office/officeart/2005/8/layout/process5"/>
    <dgm:cxn modelId="{7CE1A85E-9621-4B63-B67F-CF21F2BD4B54}" type="presParOf" srcId="{CC39B99C-A78E-4464-96B0-F6E76D738571}" destId="{3E5C7040-6E96-4B9E-A05F-488227713C5F}" srcOrd="2" destOrd="0" presId="urn:microsoft.com/office/officeart/2005/8/layout/process5"/>
    <dgm:cxn modelId="{E8D31EC6-9690-41DB-BC0C-28EC0A1970F8}" type="presParOf" srcId="{CC39B99C-A78E-4464-96B0-F6E76D738571}" destId="{56AF6AFF-8F58-43D6-B0C4-E36817958044}" srcOrd="3" destOrd="0" presId="urn:microsoft.com/office/officeart/2005/8/layout/process5"/>
    <dgm:cxn modelId="{018AF798-E158-48A6-9CC9-386447147A85}" type="presParOf" srcId="{56AF6AFF-8F58-43D6-B0C4-E36817958044}" destId="{FD67EE6C-D92E-4243-A58E-BEE654380D1A}" srcOrd="0" destOrd="0" presId="urn:microsoft.com/office/officeart/2005/8/layout/process5"/>
    <dgm:cxn modelId="{66B28D7E-0EF9-4E74-BD87-A25A7D0DA7E2}" type="presParOf" srcId="{CC39B99C-A78E-4464-96B0-F6E76D738571}" destId="{76BEBA13-DB7E-48C7-B0E7-66200CF92BCB}" srcOrd="4" destOrd="0" presId="urn:microsoft.com/office/officeart/2005/8/layout/process5"/>
    <dgm:cxn modelId="{BCA82E98-5D43-40E7-9D4F-EB58BEB82F8F}" type="presParOf" srcId="{CC39B99C-A78E-4464-96B0-F6E76D738571}" destId="{167E7A0B-4BC0-4FED-AD5E-3FA0158763EC}" srcOrd="5" destOrd="0" presId="urn:microsoft.com/office/officeart/2005/8/layout/process5"/>
    <dgm:cxn modelId="{90FD5A2E-8B48-4126-B236-7388612CE86D}" type="presParOf" srcId="{167E7A0B-4BC0-4FED-AD5E-3FA0158763EC}" destId="{9B23B4BF-FB69-422A-9334-9CC580FC2C85}" srcOrd="0" destOrd="0" presId="urn:microsoft.com/office/officeart/2005/8/layout/process5"/>
    <dgm:cxn modelId="{719F94F5-6541-4F3C-B018-86A628C65A66}" type="presParOf" srcId="{CC39B99C-A78E-4464-96B0-F6E76D738571}" destId="{D9AA8F56-4070-4A81-9931-87468F5AE3FE}" srcOrd="6" destOrd="0" presId="urn:microsoft.com/office/officeart/2005/8/layout/process5"/>
    <dgm:cxn modelId="{3AD7D157-CD4E-4F58-85B5-87951AE5D6C6}" type="presParOf" srcId="{CC39B99C-A78E-4464-96B0-F6E76D738571}" destId="{EE1C038C-C591-4785-8406-5BD45E4F52E7}" srcOrd="7" destOrd="0" presId="urn:microsoft.com/office/officeart/2005/8/layout/process5"/>
    <dgm:cxn modelId="{B48F1C7C-7FEE-4247-A994-E38E1F5419A5}" type="presParOf" srcId="{EE1C038C-C591-4785-8406-5BD45E4F52E7}" destId="{0FDEF970-4638-4A3B-9575-84EF6B0D5666}" srcOrd="0" destOrd="0" presId="urn:microsoft.com/office/officeart/2005/8/layout/process5"/>
    <dgm:cxn modelId="{89BC4165-5EF2-4294-9F6D-B66CC0984DFA}" type="presParOf" srcId="{CC39B99C-A78E-4464-96B0-F6E76D738571}" destId="{B8267FC3-8750-4B0E-BBB0-581B46C066E7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7ADA3F-4355-442A-B659-7D316A70C6B8}" type="doc">
      <dgm:prSet loTypeId="urn:microsoft.com/office/officeart/2005/8/layout/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494F9261-AB76-44EF-AD85-4A6FBF5165A9}">
      <dgm:prSet phldrT="[Texte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dirty="0" smtClean="0"/>
            <a:t>Prospects avec  projet dans les départements 75,91 ,92 ,93 ,94, 95, 77, 78</a:t>
          </a:r>
          <a:endParaRPr lang="fr-FR" sz="1100" dirty="0"/>
        </a:p>
      </dgm:t>
    </dgm:pt>
    <dgm:pt modelId="{89ECFF63-809B-45AB-870C-E231E280AADD}" type="parTrans" cxnId="{591ACA87-F097-4C61-B5FB-39B412A010A8}">
      <dgm:prSet/>
      <dgm:spPr/>
      <dgm:t>
        <a:bodyPr/>
        <a:lstStyle/>
        <a:p>
          <a:endParaRPr lang="fr-FR"/>
        </a:p>
      </dgm:t>
    </dgm:pt>
    <dgm:pt modelId="{2F3CF775-2E3A-4EB1-8598-43A8FFA3F2FE}" type="sibTrans" cxnId="{591ACA87-F097-4C61-B5FB-39B412A010A8}">
      <dgm:prSet/>
      <dgm:spPr/>
      <dgm:t>
        <a:bodyPr/>
        <a:lstStyle/>
        <a:p>
          <a:endParaRPr lang="fr-FR"/>
        </a:p>
      </dgm:t>
    </dgm:pt>
    <dgm:pt modelId="{AB25A2DF-016E-4AB6-A4B1-F9AB0A304265}">
      <dgm:prSet phldrT="[Texte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100" dirty="0" smtClean="0">
              <a:sym typeface="Wingdings" pitchFamily="2" charset="2"/>
              <a:hlinkClick xmlns:r="http://schemas.openxmlformats.org/officeDocument/2006/relationships" r:id=""/>
            </a:rPr>
            <a:t>https://otl.grdf.fr/</a:t>
          </a:r>
          <a:r>
            <a:rPr lang="fr-FR" sz="1100" dirty="0" smtClean="0">
              <a:sym typeface="Wingdings" pitchFamily="2" charset="2"/>
            </a:rPr>
            <a:t> </a:t>
          </a:r>
        </a:p>
        <a:p>
          <a:r>
            <a:rPr lang="fr-FR" sz="1200" dirty="0" smtClean="0">
              <a:sym typeface="Wingdings" pitchFamily="2" charset="2"/>
            </a:rPr>
            <a:t>sélection du challenge TAG</a:t>
          </a:r>
          <a:endParaRPr lang="fr-FR" sz="1200" dirty="0"/>
        </a:p>
      </dgm:t>
    </dgm:pt>
    <dgm:pt modelId="{4907AD8A-E78F-4ADD-BDC2-2BE80C91334E}" type="parTrans" cxnId="{07338EB0-92C1-45EB-926B-C5A0E43FD1BB}">
      <dgm:prSet/>
      <dgm:spPr/>
      <dgm:t>
        <a:bodyPr/>
        <a:lstStyle/>
        <a:p>
          <a:endParaRPr lang="fr-FR"/>
        </a:p>
      </dgm:t>
    </dgm:pt>
    <dgm:pt modelId="{4EAABF22-63FC-45B5-B8DA-8C44AB57569F}" type="sibTrans" cxnId="{07338EB0-92C1-45EB-926B-C5A0E43FD1BB}">
      <dgm:prSet/>
      <dgm:spPr/>
      <dgm:t>
        <a:bodyPr/>
        <a:lstStyle/>
        <a:p>
          <a:endParaRPr lang="fr-FR"/>
        </a:p>
      </dgm:t>
    </dgm:pt>
    <dgm:pt modelId="{5608E709-3783-42EF-917F-1EAB2799FAC7}">
      <dgm:prSet phldrT="[Texte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dirty="0" smtClean="0"/>
            <a:t>Non redondance</a:t>
          </a:r>
          <a:endParaRPr lang="fr-FR" dirty="0"/>
        </a:p>
      </dgm:t>
    </dgm:pt>
    <dgm:pt modelId="{50BA186B-6746-45BD-A7B8-F69B834BF860}" type="parTrans" cxnId="{B35A0FBC-E09A-4AC7-8669-B84699B6B6A7}">
      <dgm:prSet/>
      <dgm:spPr/>
      <dgm:t>
        <a:bodyPr/>
        <a:lstStyle/>
        <a:p>
          <a:endParaRPr lang="fr-FR"/>
        </a:p>
      </dgm:t>
    </dgm:pt>
    <dgm:pt modelId="{D1140CCB-275E-454C-AB1E-87BF8E5E0050}" type="sibTrans" cxnId="{B35A0FBC-E09A-4AC7-8669-B84699B6B6A7}">
      <dgm:prSet/>
      <dgm:spPr/>
      <dgm:t>
        <a:bodyPr/>
        <a:lstStyle/>
        <a:p>
          <a:endParaRPr lang="fr-FR"/>
        </a:p>
      </dgm:t>
    </dgm:pt>
    <dgm:pt modelId="{48B4A10F-6E75-42E1-8AF2-2B74F465BA5E}">
      <dgm:prSet phldrT="[Texte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dirty="0" smtClean="0"/>
            <a:t>Compte personnel sur la boutique </a:t>
          </a:r>
          <a:r>
            <a:rPr lang="fr-FR" dirty="0" smtClean="0">
              <a:hlinkClick xmlns:r="http://schemas.openxmlformats.org/officeDocument/2006/relationships" r:id=""/>
            </a:rPr>
            <a:t>Lien</a:t>
          </a:r>
          <a:endParaRPr lang="fr-FR" dirty="0" smtClean="0"/>
        </a:p>
        <a:p>
          <a:endParaRPr lang="fr-FR" dirty="0"/>
        </a:p>
      </dgm:t>
    </dgm:pt>
    <dgm:pt modelId="{3FAA4262-E942-4AE7-AF01-ECC827A2454D}" type="sibTrans" cxnId="{9D85E008-E718-47B0-B4E9-D0F6EDBD53CC}">
      <dgm:prSet/>
      <dgm:spPr/>
      <dgm:t>
        <a:bodyPr/>
        <a:lstStyle/>
        <a:p>
          <a:endParaRPr lang="fr-FR"/>
        </a:p>
      </dgm:t>
    </dgm:pt>
    <dgm:pt modelId="{88F8ABB3-8A2D-4C8B-B9C3-2F3EBEE0E344}" type="parTrans" cxnId="{9D85E008-E718-47B0-B4E9-D0F6EDBD53CC}">
      <dgm:prSet/>
      <dgm:spPr/>
      <dgm:t>
        <a:bodyPr/>
        <a:lstStyle/>
        <a:p>
          <a:endParaRPr lang="fr-FR"/>
        </a:p>
      </dgm:t>
    </dgm:pt>
    <dgm:pt modelId="{2AFA048D-5B2C-4153-8A97-F791562BA5D3}">
      <dgm:prSet phldrT="[Texte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050" dirty="0" smtClean="0"/>
            <a:t>Validation: 5 pts</a:t>
          </a:r>
        </a:p>
        <a:p>
          <a:r>
            <a:rPr lang="fr-FR" sz="1050" dirty="0" smtClean="0"/>
            <a:t>Acceptation: 30pts</a:t>
          </a:r>
        </a:p>
        <a:p>
          <a:r>
            <a:rPr lang="fr-FR" sz="1050" dirty="0" smtClean="0"/>
            <a:t>MES: 15 pts</a:t>
          </a:r>
        </a:p>
        <a:p>
          <a:r>
            <a:rPr lang="fr-FR" sz="1400" b="1" dirty="0" smtClean="0"/>
            <a:t>Soit 50 points</a:t>
          </a:r>
          <a:endParaRPr lang="fr-FR" sz="1400" b="1" dirty="0"/>
        </a:p>
      </dgm:t>
    </dgm:pt>
    <dgm:pt modelId="{7AD65A1E-D364-4A95-8426-B8DFEC2F8946}" type="sibTrans" cxnId="{C41E3072-D935-411C-8B76-B8B87A443CC8}">
      <dgm:prSet/>
      <dgm:spPr/>
      <dgm:t>
        <a:bodyPr/>
        <a:lstStyle/>
        <a:p>
          <a:endParaRPr lang="fr-FR"/>
        </a:p>
      </dgm:t>
    </dgm:pt>
    <dgm:pt modelId="{BDC789F1-914B-4FED-A0BA-3CCB451FA0A1}" type="parTrans" cxnId="{C41E3072-D935-411C-8B76-B8B87A443CC8}">
      <dgm:prSet/>
      <dgm:spPr/>
      <dgm:t>
        <a:bodyPr/>
        <a:lstStyle/>
        <a:p>
          <a:endParaRPr lang="fr-FR"/>
        </a:p>
      </dgm:t>
    </dgm:pt>
    <dgm:pt modelId="{CC39B99C-A78E-4464-96B0-F6E76D738571}" type="pres">
      <dgm:prSet presAssocID="{B97ADA3F-4355-442A-B659-7D316A70C6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1CB9B81-EDA0-4038-8706-47CB3A080A52}" type="pres">
      <dgm:prSet presAssocID="{494F9261-AB76-44EF-AD85-4A6FBF5165A9}" presName="node" presStyleLbl="node1" presStyleIdx="0" presStyleCnt="5" custScaleY="23928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B3F61A8-D128-45B7-9755-49E28FEE4B92}" type="pres">
      <dgm:prSet presAssocID="{2F3CF775-2E3A-4EB1-8598-43A8FFA3F2FE}" presName="sibTrans" presStyleLbl="sibTrans2D1" presStyleIdx="0" presStyleCnt="4"/>
      <dgm:spPr/>
      <dgm:t>
        <a:bodyPr/>
        <a:lstStyle/>
        <a:p>
          <a:endParaRPr lang="fr-FR"/>
        </a:p>
      </dgm:t>
    </dgm:pt>
    <dgm:pt modelId="{5AE25C15-FB09-48F2-854A-1693C1C6703E}" type="pres">
      <dgm:prSet presAssocID="{2F3CF775-2E3A-4EB1-8598-43A8FFA3F2FE}" presName="connectorText" presStyleLbl="sibTrans2D1" presStyleIdx="0" presStyleCnt="4"/>
      <dgm:spPr/>
      <dgm:t>
        <a:bodyPr/>
        <a:lstStyle/>
        <a:p>
          <a:endParaRPr lang="fr-FR"/>
        </a:p>
      </dgm:t>
    </dgm:pt>
    <dgm:pt modelId="{3E5C7040-6E96-4B9E-A05F-488227713C5F}" type="pres">
      <dgm:prSet presAssocID="{AB25A2DF-016E-4AB6-A4B1-F9AB0A304265}" presName="node" presStyleLbl="node1" presStyleIdx="1" presStyleCnt="5" custScaleY="23928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6AF6AFF-8F58-43D6-B0C4-E36817958044}" type="pres">
      <dgm:prSet presAssocID="{4EAABF22-63FC-45B5-B8DA-8C44AB57569F}" presName="sibTrans" presStyleLbl="sibTrans2D1" presStyleIdx="1" presStyleCnt="4"/>
      <dgm:spPr/>
      <dgm:t>
        <a:bodyPr/>
        <a:lstStyle/>
        <a:p>
          <a:endParaRPr lang="fr-FR"/>
        </a:p>
      </dgm:t>
    </dgm:pt>
    <dgm:pt modelId="{FD67EE6C-D92E-4243-A58E-BEE654380D1A}" type="pres">
      <dgm:prSet presAssocID="{4EAABF22-63FC-45B5-B8DA-8C44AB57569F}" presName="connectorText" presStyleLbl="sibTrans2D1" presStyleIdx="1" presStyleCnt="4"/>
      <dgm:spPr/>
      <dgm:t>
        <a:bodyPr/>
        <a:lstStyle/>
        <a:p>
          <a:endParaRPr lang="fr-FR"/>
        </a:p>
      </dgm:t>
    </dgm:pt>
    <dgm:pt modelId="{76BEBA13-DB7E-48C7-B0E7-66200CF92BCB}" type="pres">
      <dgm:prSet presAssocID="{5608E709-3783-42EF-917F-1EAB2799FAC7}" presName="node" presStyleLbl="node1" presStyleIdx="2" presStyleCnt="5" custScaleY="23928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67E7A0B-4BC0-4FED-AD5E-3FA0158763EC}" type="pres">
      <dgm:prSet presAssocID="{D1140CCB-275E-454C-AB1E-87BF8E5E0050}" presName="sibTrans" presStyleLbl="sibTrans2D1" presStyleIdx="2" presStyleCnt="4"/>
      <dgm:spPr/>
      <dgm:t>
        <a:bodyPr/>
        <a:lstStyle/>
        <a:p>
          <a:endParaRPr lang="fr-FR"/>
        </a:p>
      </dgm:t>
    </dgm:pt>
    <dgm:pt modelId="{9B23B4BF-FB69-422A-9334-9CC580FC2C85}" type="pres">
      <dgm:prSet presAssocID="{D1140CCB-275E-454C-AB1E-87BF8E5E0050}" presName="connectorText" presStyleLbl="sibTrans2D1" presStyleIdx="2" presStyleCnt="4"/>
      <dgm:spPr/>
      <dgm:t>
        <a:bodyPr/>
        <a:lstStyle/>
        <a:p>
          <a:endParaRPr lang="fr-FR"/>
        </a:p>
      </dgm:t>
    </dgm:pt>
    <dgm:pt modelId="{D9AA8F56-4070-4A81-9931-87468F5AE3FE}" type="pres">
      <dgm:prSet presAssocID="{2AFA048D-5B2C-4153-8A97-F791562BA5D3}" presName="node" presStyleLbl="node1" presStyleIdx="3" presStyleCnt="5" custScaleX="108187" custScaleY="23928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E1C038C-C591-4785-8406-5BD45E4F52E7}" type="pres">
      <dgm:prSet presAssocID="{7AD65A1E-D364-4A95-8426-B8DFEC2F8946}" presName="sibTrans" presStyleLbl="sibTrans2D1" presStyleIdx="3" presStyleCnt="4"/>
      <dgm:spPr/>
      <dgm:t>
        <a:bodyPr/>
        <a:lstStyle/>
        <a:p>
          <a:endParaRPr lang="fr-FR"/>
        </a:p>
      </dgm:t>
    </dgm:pt>
    <dgm:pt modelId="{0FDEF970-4638-4A3B-9575-84EF6B0D5666}" type="pres">
      <dgm:prSet presAssocID="{7AD65A1E-D364-4A95-8426-B8DFEC2F8946}" presName="connectorText" presStyleLbl="sibTrans2D1" presStyleIdx="3" presStyleCnt="4"/>
      <dgm:spPr/>
      <dgm:t>
        <a:bodyPr/>
        <a:lstStyle/>
        <a:p>
          <a:endParaRPr lang="fr-FR"/>
        </a:p>
      </dgm:t>
    </dgm:pt>
    <dgm:pt modelId="{B8267FC3-8750-4B0E-BBB0-581B46C066E7}" type="pres">
      <dgm:prSet presAssocID="{48B4A10F-6E75-42E1-8AF2-2B74F465BA5E}" presName="node" presStyleLbl="node1" presStyleIdx="4" presStyleCnt="5" custScaleY="23928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A439977-2E6B-4451-96FC-F75C669CF5E4}" type="presOf" srcId="{7AD65A1E-D364-4A95-8426-B8DFEC2F8946}" destId="{0FDEF970-4638-4A3B-9575-84EF6B0D5666}" srcOrd="1" destOrd="0" presId="urn:microsoft.com/office/officeart/2005/8/layout/process5"/>
    <dgm:cxn modelId="{3A3948A9-3F9D-4E23-9F55-53815EA5C5C6}" type="presOf" srcId="{4EAABF22-63FC-45B5-B8DA-8C44AB57569F}" destId="{56AF6AFF-8F58-43D6-B0C4-E36817958044}" srcOrd="0" destOrd="0" presId="urn:microsoft.com/office/officeart/2005/8/layout/process5"/>
    <dgm:cxn modelId="{5DD3E946-181B-4F6E-B7A6-63BA2AB2D56E}" type="presOf" srcId="{2AFA048D-5B2C-4153-8A97-F791562BA5D3}" destId="{D9AA8F56-4070-4A81-9931-87468F5AE3FE}" srcOrd="0" destOrd="0" presId="urn:microsoft.com/office/officeart/2005/8/layout/process5"/>
    <dgm:cxn modelId="{97C47718-D287-4B15-9D87-8046CF58F378}" type="presOf" srcId="{5608E709-3783-42EF-917F-1EAB2799FAC7}" destId="{76BEBA13-DB7E-48C7-B0E7-66200CF92BCB}" srcOrd="0" destOrd="0" presId="urn:microsoft.com/office/officeart/2005/8/layout/process5"/>
    <dgm:cxn modelId="{88E09BFB-C2A5-4ED1-9548-CE9B0BF5B53C}" type="presOf" srcId="{D1140CCB-275E-454C-AB1E-87BF8E5E0050}" destId="{167E7A0B-4BC0-4FED-AD5E-3FA0158763EC}" srcOrd="0" destOrd="0" presId="urn:microsoft.com/office/officeart/2005/8/layout/process5"/>
    <dgm:cxn modelId="{464251AD-8F87-4809-8689-38A20CA8CB25}" type="presOf" srcId="{B97ADA3F-4355-442A-B659-7D316A70C6B8}" destId="{CC39B99C-A78E-4464-96B0-F6E76D738571}" srcOrd="0" destOrd="0" presId="urn:microsoft.com/office/officeart/2005/8/layout/process5"/>
    <dgm:cxn modelId="{D1767F89-49E6-4715-856D-C5EB36EA0EC8}" type="presOf" srcId="{4EAABF22-63FC-45B5-B8DA-8C44AB57569F}" destId="{FD67EE6C-D92E-4243-A58E-BEE654380D1A}" srcOrd="1" destOrd="0" presId="urn:microsoft.com/office/officeart/2005/8/layout/process5"/>
    <dgm:cxn modelId="{591ACA87-F097-4C61-B5FB-39B412A010A8}" srcId="{B97ADA3F-4355-442A-B659-7D316A70C6B8}" destId="{494F9261-AB76-44EF-AD85-4A6FBF5165A9}" srcOrd="0" destOrd="0" parTransId="{89ECFF63-809B-45AB-870C-E231E280AADD}" sibTransId="{2F3CF775-2E3A-4EB1-8598-43A8FFA3F2FE}"/>
    <dgm:cxn modelId="{364F28E2-C9D4-4554-ACE9-19A406722BAC}" type="presOf" srcId="{2F3CF775-2E3A-4EB1-8598-43A8FFA3F2FE}" destId="{5AE25C15-FB09-48F2-854A-1693C1C6703E}" srcOrd="1" destOrd="0" presId="urn:microsoft.com/office/officeart/2005/8/layout/process5"/>
    <dgm:cxn modelId="{2FFFAE4E-FAE5-4B22-A5BA-9E13FB28B480}" type="presOf" srcId="{AB25A2DF-016E-4AB6-A4B1-F9AB0A304265}" destId="{3E5C7040-6E96-4B9E-A05F-488227713C5F}" srcOrd="0" destOrd="0" presId="urn:microsoft.com/office/officeart/2005/8/layout/process5"/>
    <dgm:cxn modelId="{4B0E9F22-FB30-46CB-B30C-989784FC90BD}" type="presOf" srcId="{494F9261-AB76-44EF-AD85-4A6FBF5165A9}" destId="{21CB9B81-EDA0-4038-8706-47CB3A080A52}" srcOrd="0" destOrd="0" presId="urn:microsoft.com/office/officeart/2005/8/layout/process5"/>
    <dgm:cxn modelId="{B35A0FBC-E09A-4AC7-8669-B84699B6B6A7}" srcId="{B97ADA3F-4355-442A-B659-7D316A70C6B8}" destId="{5608E709-3783-42EF-917F-1EAB2799FAC7}" srcOrd="2" destOrd="0" parTransId="{50BA186B-6746-45BD-A7B8-F69B834BF860}" sibTransId="{D1140CCB-275E-454C-AB1E-87BF8E5E0050}"/>
    <dgm:cxn modelId="{C41E3072-D935-411C-8B76-B8B87A443CC8}" srcId="{B97ADA3F-4355-442A-B659-7D316A70C6B8}" destId="{2AFA048D-5B2C-4153-8A97-F791562BA5D3}" srcOrd="3" destOrd="0" parTransId="{BDC789F1-914B-4FED-A0BA-3CCB451FA0A1}" sibTransId="{7AD65A1E-D364-4A95-8426-B8DFEC2F8946}"/>
    <dgm:cxn modelId="{265E6726-3C63-4362-9A98-130E8087B57D}" type="presOf" srcId="{D1140CCB-275E-454C-AB1E-87BF8E5E0050}" destId="{9B23B4BF-FB69-422A-9334-9CC580FC2C85}" srcOrd="1" destOrd="0" presId="urn:microsoft.com/office/officeart/2005/8/layout/process5"/>
    <dgm:cxn modelId="{49A562F1-3D82-4C63-88B7-2674453FE23F}" type="presOf" srcId="{48B4A10F-6E75-42E1-8AF2-2B74F465BA5E}" destId="{B8267FC3-8750-4B0E-BBB0-581B46C066E7}" srcOrd="0" destOrd="0" presId="urn:microsoft.com/office/officeart/2005/8/layout/process5"/>
    <dgm:cxn modelId="{541099DD-F624-4969-BD29-988890AB0051}" type="presOf" srcId="{2F3CF775-2E3A-4EB1-8598-43A8FFA3F2FE}" destId="{9B3F61A8-D128-45B7-9755-49E28FEE4B92}" srcOrd="0" destOrd="0" presId="urn:microsoft.com/office/officeart/2005/8/layout/process5"/>
    <dgm:cxn modelId="{49091A7B-92B8-48F7-A5D0-31FCACA1F4CA}" type="presOf" srcId="{7AD65A1E-D364-4A95-8426-B8DFEC2F8946}" destId="{EE1C038C-C591-4785-8406-5BD45E4F52E7}" srcOrd="0" destOrd="0" presId="urn:microsoft.com/office/officeart/2005/8/layout/process5"/>
    <dgm:cxn modelId="{07338EB0-92C1-45EB-926B-C5A0E43FD1BB}" srcId="{B97ADA3F-4355-442A-B659-7D316A70C6B8}" destId="{AB25A2DF-016E-4AB6-A4B1-F9AB0A304265}" srcOrd="1" destOrd="0" parTransId="{4907AD8A-E78F-4ADD-BDC2-2BE80C91334E}" sibTransId="{4EAABF22-63FC-45B5-B8DA-8C44AB57569F}"/>
    <dgm:cxn modelId="{9D85E008-E718-47B0-B4E9-D0F6EDBD53CC}" srcId="{B97ADA3F-4355-442A-B659-7D316A70C6B8}" destId="{48B4A10F-6E75-42E1-8AF2-2B74F465BA5E}" srcOrd="4" destOrd="0" parTransId="{88F8ABB3-8A2D-4C8B-B9C3-2F3EBEE0E344}" sibTransId="{3FAA4262-E942-4AE7-AF01-ECC827A2454D}"/>
    <dgm:cxn modelId="{76F2296B-3D6F-4248-81D5-D9BBF3A2C2DC}" type="presParOf" srcId="{CC39B99C-A78E-4464-96B0-F6E76D738571}" destId="{21CB9B81-EDA0-4038-8706-47CB3A080A52}" srcOrd="0" destOrd="0" presId="urn:microsoft.com/office/officeart/2005/8/layout/process5"/>
    <dgm:cxn modelId="{100F1699-0449-4633-937B-FD510938716B}" type="presParOf" srcId="{CC39B99C-A78E-4464-96B0-F6E76D738571}" destId="{9B3F61A8-D128-45B7-9755-49E28FEE4B92}" srcOrd="1" destOrd="0" presId="urn:microsoft.com/office/officeart/2005/8/layout/process5"/>
    <dgm:cxn modelId="{F5C511C2-C006-41ED-97EE-CDD7B7330D92}" type="presParOf" srcId="{9B3F61A8-D128-45B7-9755-49E28FEE4B92}" destId="{5AE25C15-FB09-48F2-854A-1693C1C6703E}" srcOrd="0" destOrd="0" presId="urn:microsoft.com/office/officeart/2005/8/layout/process5"/>
    <dgm:cxn modelId="{6B103A00-0904-47FB-91DF-B43D32C4CE0E}" type="presParOf" srcId="{CC39B99C-A78E-4464-96B0-F6E76D738571}" destId="{3E5C7040-6E96-4B9E-A05F-488227713C5F}" srcOrd="2" destOrd="0" presId="urn:microsoft.com/office/officeart/2005/8/layout/process5"/>
    <dgm:cxn modelId="{55537CA8-1C7F-4AE1-A0C3-1BC769BCC219}" type="presParOf" srcId="{CC39B99C-A78E-4464-96B0-F6E76D738571}" destId="{56AF6AFF-8F58-43D6-B0C4-E36817958044}" srcOrd="3" destOrd="0" presId="urn:microsoft.com/office/officeart/2005/8/layout/process5"/>
    <dgm:cxn modelId="{819C8BC6-E15D-4DEB-9977-2AA25A498C18}" type="presParOf" srcId="{56AF6AFF-8F58-43D6-B0C4-E36817958044}" destId="{FD67EE6C-D92E-4243-A58E-BEE654380D1A}" srcOrd="0" destOrd="0" presId="urn:microsoft.com/office/officeart/2005/8/layout/process5"/>
    <dgm:cxn modelId="{C36AB362-422A-4550-B266-2965552BF821}" type="presParOf" srcId="{CC39B99C-A78E-4464-96B0-F6E76D738571}" destId="{76BEBA13-DB7E-48C7-B0E7-66200CF92BCB}" srcOrd="4" destOrd="0" presId="urn:microsoft.com/office/officeart/2005/8/layout/process5"/>
    <dgm:cxn modelId="{B314BDE6-2E8C-4B87-9682-43C4A6476A65}" type="presParOf" srcId="{CC39B99C-A78E-4464-96B0-F6E76D738571}" destId="{167E7A0B-4BC0-4FED-AD5E-3FA0158763EC}" srcOrd="5" destOrd="0" presId="urn:microsoft.com/office/officeart/2005/8/layout/process5"/>
    <dgm:cxn modelId="{6E2B4166-305A-40E9-ADA7-CBE9D2EBE9D9}" type="presParOf" srcId="{167E7A0B-4BC0-4FED-AD5E-3FA0158763EC}" destId="{9B23B4BF-FB69-422A-9334-9CC580FC2C85}" srcOrd="0" destOrd="0" presId="urn:microsoft.com/office/officeart/2005/8/layout/process5"/>
    <dgm:cxn modelId="{0F9F993E-3163-4D1D-8FC4-3FA9C64BEF14}" type="presParOf" srcId="{CC39B99C-A78E-4464-96B0-F6E76D738571}" destId="{D9AA8F56-4070-4A81-9931-87468F5AE3FE}" srcOrd="6" destOrd="0" presId="urn:microsoft.com/office/officeart/2005/8/layout/process5"/>
    <dgm:cxn modelId="{4B167D10-D64A-4D24-8AA1-8A5C476D1EF6}" type="presParOf" srcId="{CC39B99C-A78E-4464-96B0-F6E76D738571}" destId="{EE1C038C-C591-4785-8406-5BD45E4F52E7}" srcOrd="7" destOrd="0" presId="urn:microsoft.com/office/officeart/2005/8/layout/process5"/>
    <dgm:cxn modelId="{98FF2008-1A85-42F7-ADD4-2B5BD8851E91}" type="presParOf" srcId="{EE1C038C-C591-4785-8406-5BD45E4F52E7}" destId="{0FDEF970-4638-4A3B-9575-84EF6B0D5666}" srcOrd="0" destOrd="0" presId="urn:microsoft.com/office/officeart/2005/8/layout/process5"/>
    <dgm:cxn modelId="{0E41123D-8BDC-4ABC-9664-A7EAD6BD288B}" type="presParOf" srcId="{CC39B99C-A78E-4464-96B0-F6E76D738571}" destId="{B8267FC3-8750-4B0E-BBB0-581B46C066E7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F30623-2A56-5F4A-BD4D-E4DBD3F9B1EB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755D9E-73D7-4B4C-849C-C914A90464C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2929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E13F2C8-734E-C841-BDA5-0AABC4821A4E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637610-F68B-B947-BD08-8A37D5408F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7863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site.grdf.fr/web/tag-idf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outiquetagidf.3skdo.com/" TargetMode="Externa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hyperlink" Target="https://otl.grdf.f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otl.grdf.fr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DF 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visuel_persos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72" y="116576"/>
            <a:ext cx="7118684" cy="5034599"/>
          </a:xfrm>
          <a:prstGeom prst="rect">
            <a:avLst/>
          </a:prstGeom>
        </p:spPr>
      </p:pic>
      <p:pic>
        <p:nvPicPr>
          <p:cNvPr id="22" name="Image 21" descr="logo-TAG-grand.ai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8" t="47998" b="16886"/>
          <a:stretch/>
        </p:blipFill>
        <p:spPr>
          <a:xfrm>
            <a:off x="116572" y="3823349"/>
            <a:ext cx="9052015" cy="2450308"/>
          </a:xfrm>
          <a:prstGeom prst="rect">
            <a:avLst/>
          </a:prstGeom>
        </p:spPr>
      </p:pic>
      <p:pic>
        <p:nvPicPr>
          <p:cNvPr id="11" name="Image 10" descr="LG-GRDF Quadri.ai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t="40478" r="39356" b="41513"/>
          <a:stretch/>
        </p:blipFill>
        <p:spPr>
          <a:xfrm>
            <a:off x="7302746" y="192349"/>
            <a:ext cx="1714259" cy="958509"/>
          </a:xfrm>
          <a:prstGeom prst="rect">
            <a:avLst/>
          </a:prstGeom>
        </p:spPr>
      </p:pic>
      <p:sp>
        <p:nvSpPr>
          <p:cNvPr id="21" name="Titre 20"/>
          <p:cNvSpPr>
            <a:spLocks noGrp="1"/>
          </p:cNvSpPr>
          <p:nvPr>
            <p:ph type="title" hasCustomPrompt="1"/>
          </p:nvPr>
        </p:nvSpPr>
        <p:spPr>
          <a:xfrm>
            <a:off x="330201" y="5332943"/>
            <a:ext cx="5020733" cy="1304924"/>
          </a:xfrm>
        </p:spPr>
        <p:txBody>
          <a:bodyPr>
            <a:noAutofit/>
          </a:bodyPr>
          <a:lstStyle>
            <a:lvl1pPr>
              <a:defRPr sz="4500" b="0">
                <a:solidFill>
                  <a:srgbClr val="0053A1"/>
                </a:solidFill>
              </a:defRPr>
            </a:lvl1pPr>
          </a:lstStyle>
          <a:p>
            <a:r>
              <a:rPr lang="fr-FR" dirty="0" smtClean="0"/>
              <a:t>Le challenge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8835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fr-FR" dirty="0" smtClean="0"/>
              <a:t>Les outils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254223" y="2238233"/>
            <a:ext cx="847513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indent="-266700">
              <a:lnSpc>
                <a:spcPts val="1800"/>
              </a:lnSpc>
              <a:buSzPct val="100000"/>
              <a:buFont typeface="Courier New" pitchFamily="49" charset="0"/>
              <a:buChar char="o"/>
            </a:pPr>
            <a:r>
              <a:rPr lang="fr-FR" sz="1800" b="1" dirty="0" smtClean="0">
                <a:solidFill>
                  <a:srgbClr val="0053A1"/>
                </a:solidFill>
                <a:latin typeface="VAG Rounded Std Light"/>
                <a:cs typeface="VAG Rounded Std Light"/>
              </a:rPr>
              <a:t>Un </a:t>
            </a:r>
            <a:r>
              <a:rPr lang="fr-FR" sz="1800" b="1" dirty="0" err="1" smtClean="0">
                <a:solidFill>
                  <a:srgbClr val="0053A1"/>
                </a:solidFill>
                <a:latin typeface="VAG Rounded Std Light"/>
                <a:cs typeface="VAG Rounded Std Light"/>
              </a:rPr>
              <a:t>reporting</a:t>
            </a:r>
            <a:r>
              <a:rPr lang="fr-FR" sz="1800" b="1" dirty="0" smtClean="0">
                <a:solidFill>
                  <a:srgbClr val="0053A1"/>
                </a:solidFill>
                <a:latin typeface="VAG Rounded Std Light"/>
                <a:cs typeface="VAG Rounded Std Light"/>
              </a:rPr>
              <a:t> mensuel</a:t>
            </a:r>
          </a:p>
          <a:p>
            <a:pPr marL="266700" lvl="1" indent="-266700">
              <a:lnSpc>
                <a:spcPts val="1800"/>
              </a:lnSpc>
              <a:buSzPct val="100000"/>
              <a:buFont typeface="Courier New" pitchFamily="49" charset="0"/>
              <a:buNone/>
            </a:pPr>
            <a:endParaRPr lang="fr-FR" sz="1800" dirty="0" smtClean="0">
              <a:solidFill>
                <a:srgbClr val="0053A1"/>
              </a:solidFill>
              <a:latin typeface="VAG Rounded Std Light"/>
              <a:cs typeface="VAG Rounded Std Light"/>
            </a:endParaRPr>
          </a:p>
          <a:p>
            <a:pPr lvl="1"/>
            <a:r>
              <a:rPr lang="fr-FR" dirty="0" smtClean="0">
                <a:sym typeface="Wingdings" pitchFamily="2" charset="2"/>
              </a:rPr>
              <a:t>-</a:t>
            </a:r>
            <a:r>
              <a:rPr lang="fr-FR" baseline="0" dirty="0" smtClean="0">
                <a:sym typeface="Wingdings" pitchFamily="2" charset="2"/>
              </a:rPr>
              <a:t> </a:t>
            </a:r>
            <a:r>
              <a:rPr lang="fr-FR" dirty="0" smtClean="0">
                <a:sym typeface="Wingdings" pitchFamily="2" charset="2"/>
              </a:rPr>
              <a:t>Pushmail envoyé à l’ensemble des relais et</a:t>
            </a:r>
          </a:p>
          <a:p>
            <a:pPr lvl="1">
              <a:buNone/>
            </a:pPr>
            <a:r>
              <a:rPr lang="fr-FR" dirty="0" smtClean="0">
                <a:sym typeface="Wingdings" pitchFamily="2" charset="2"/>
              </a:rPr>
              <a:t> à transmettre aux ambassadeurs</a:t>
            </a:r>
          </a:p>
          <a:p>
            <a:pPr lvl="1">
              <a:buNone/>
            </a:pPr>
            <a:endParaRPr lang="fr-FR" sz="700" dirty="0" smtClean="0">
              <a:sym typeface="Wingdings" pitchFamily="2" charset="2"/>
            </a:endParaRPr>
          </a:p>
          <a:p>
            <a:pPr lvl="1">
              <a:buFontTx/>
              <a:buChar char="-"/>
            </a:pPr>
            <a:r>
              <a:rPr lang="fr-FR" dirty="0" smtClean="0">
                <a:sym typeface="Wingdings" pitchFamily="2" charset="2"/>
              </a:rPr>
              <a:t>Mise à jour des résultats sur le site TAG</a:t>
            </a:r>
          </a:p>
          <a:p>
            <a:pPr lvl="1">
              <a:buFontTx/>
              <a:buNone/>
            </a:pPr>
            <a:endParaRPr lang="fr-FR" sz="700" dirty="0" smtClean="0">
              <a:sym typeface="Wingdings" pitchFamily="2" charset="2"/>
            </a:endParaRPr>
          </a:p>
          <a:p>
            <a:pPr lvl="1">
              <a:buFontTx/>
              <a:buChar char="-"/>
            </a:pP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Reporting</a:t>
            </a:r>
            <a:r>
              <a:rPr lang="fr-FR" dirty="0" smtClean="0">
                <a:sym typeface="Wingdings" pitchFamily="2" charset="2"/>
              </a:rPr>
              <a:t> global envoyé aux relais (sous </a:t>
            </a:r>
            <a:r>
              <a:rPr lang="fr-FR" dirty="0" err="1" smtClean="0">
                <a:sym typeface="Wingdings" pitchFamily="2" charset="2"/>
              </a:rPr>
              <a:t>excel</a:t>
            </a:r>
            <a:r>
              <a:rPr lang="fr-FR" dirty="0" smtClean="0">
                <a:sym typeface="Wingdings" pitchFamily="2" charset="2"/>
              </a:rPr>
              <a:t>)</a:t>
            </a:r>
          </a:p>
          <a:p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209927" y="1561571"/>
            <a:ext cx="3722406" cy="49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fr-FR" dirty="0" smtClean="0"/>
              <a:t>Les outils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254223" y="1733266"/>
            <a:ext cx="8398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fr-FR" sz="1800" b="1" kern="1200" dirty="0" smtClean="0">
                <a:solidFill>
                  <a:srgbClr val="0053A1"/>
                </a:solidFill>
                <a:latin typeface="VAG Rounded Std Light"/>
                <a:ea typeface="+mn-ea"/>
                <a:cs typeface="VAG Rounded Std Light"/>
              </a:rPr>
              <a:t> Le site TAG</a:t>
            </a:r>
          </a:p>
          <a:p>
            <a:pPr>
              <a:buFont typeface="Courier New" pitchFamily="49" charset="0"/>
              <a:buNone/>
            </a:pPr>
            <a:endParaRPr lang="fr-FR" sz="1600" kern="1200" dirty="0" smtClean="0">
              <a:solidFill>
                <a:srgbClr val="0053A1"/>
              </a:solidFill>
              <a:latin typeface="VAG Rounded Std Light"/>
              <a:ea typeface="+mn-ea"/>
              <a:cs typeface="VAG Rounded Std Light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700" dirty="0" smtClean="0">
                <a:sym typeface="Wingdings" pitchFamily="2" charset="2"/>
              </a:rPr>
              <a:t> Mis à jour tous les mois                                                    </a:t>
            </a:r>
            <a:r>
              <a:rPr lang="fr-FR" sz="1600" dirty="0" smtClean="0">
                <a:solidFill>
                  <a:srgbClr val="FF0000"/>
                </a:solidFill>
              </a:rPr>
              <a:t>A METTRE A JOUR</a:t>
            </a:r>
            <a:r>
              <a:rPr lang="fr-FR" sz="1700" dirty="0" smtClean="0">
                <a:sym typeface="Wingdings" pitchFamily="2" charset="2"/>
              </a:rPr>
              <a:t>                                            </a:t>
            </a:r>
          </a:p>
          <a:p>
            <a:pPr lvl="1">
              <a:buFontTx/>
              <a:buChar char="-"/>
            </a:pPr>
            <a:r>
              <a:rPr lang="fr-FR" sz="1700" dirty="0" smtClean="0">
                <a:sym typeface="Wingdings" pitchFamily="2" charset="2"/>
              </a:rPr>
              <a:t> Présence des résultats du challenge</a:t>
            </a:r>
          </a:p>
          <a:p>
            <a:pPr lvl="1">
              <a:buFontTx/>
              <a:buChar char="-"/>
            </a:pPr>
            <a:r>
              <a:rPr lang="fr-FR" sz="1700" baseline="0" dirty="0" smtClean="0">
                <a:sym typeface="Wingdings" pitchFamily="2" charset="2"/>
              </a:rPr>
              <a:t> </a:t>
            </a:r>
            <a:r>
              <a:rPr lang="fr-FR" sz="1700" dirty="0" smtClean="0">
                <a:sym typeface="Wingdings" pitchFamily="2" charset="2"/>
              </a:rPr>
              <a:t>Présence des supports utiles (modes opératoires, affiches </a:t>
            </a:r>
            <a:r>
              <a:rPr lang="fr-FR" sz="1700" dirty="0" err="1" smtClean="0">
                <a:sym typeface="Wingdings" pitchFamily="2" charset="2"/>
              </a:rPr>
              <a:t>etc</a:t>
            </a:r>
            <a:r>
              <a:rPr lang="fr-FR" sz="1700" dirty="0" smtClean="0">
                <a:sym typeface="Wingdings" pitchFamily="2" charset="2"/>
              </a:rPr>
              <a:t>…)</a:t>
            </a:r>
          </a:p>
          <a:p>
            <a:pPr lvl="1"/>
            <a:r>
              <a:rPr lang="fr-FR" sz="1700" u="none" dirty="0" smtClean="0">
                <a:sym typeface="Wingdings" pitchFamily="2" charset="2"/>
                <a:hlinkClick r:id="rId2"/>
              </a:rPr>
              <a:t>- </a:t>
            </a:r>
            <a:r>
              <a:rPr lang="fr-FR" sz="1700" dirty="0" smtClean="0">
                <a:sym typeface="Wingdings" pitchFamily="2" charset="2"/>
                <a:hlinkClick r:id="rId2"/>
              </a:rPr>
              <a:t>http://site.grdf.fr/web/tag-idf</a:t>
            </a:r>
            <a:endParaRPr lang="fr-FR" sz="1700" dirty="0" smtClean="0">
              <a:sym typeface="Wingdings" pitchFamily="2" charset="2"/>
            </a:endParaRPr>
          </a:p>
          <a:p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/>
          <a:srcRect r="14391" b="21836"/>
          <a:stretch>
            <a:fillRect/>
          </a:stretch>
        </p:blipFill>
        <p:spPr bwMode="auto">
          <a:xfrm>
            <a:off x="4836745" y="3248166"/>
            <a:ext cx="4095588" cy="32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fr-FR" dirty="0" smtClean="0"/>
              <a:t>Les nouveautés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57200" y="1760561"/>
            <a:ext cx="827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1" indent="-34290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Courier New" pitchFamily="49" charset="0"/>
              <a:buChar char="o"/>
              <a:tabLst/>
              <a:defRPr/>
            </a:pPr>
            <a:r>
              <a:rPr lang="fr-FR" sz="1800" b="1" dirty="0" smtClean="0">
                <a:solidFill>
                  <a:srgbClr val="0053A1"/>
                </a:solidFill>
                <a:latin typeface="VAG Rounded Std Light"/>
                <a:cs typeface="VAG Rounded Std Light"/>
              </a:rPr>
              <a:t>La boutique cadeaux : 	</a:t>
            </a:r>
            <a:r>
              <a:rPr lang="fr-FR" sz="1800" dirty="0" smtClean="0">
                <a:solidFill>
                  <a:srgbClr val="12A9D9"/>
                </a:solidFill>
                <a:latin typeface="VAG Rounded Std Light"/>
                <a:cs typeface="VAG Rounded Std Light"/>
              </a:rPr>
              <a:t>				</a:t>
            </a:r>
            <a:r>
              <a:rPr lang="fr-FR" sz="1400" dirty="0" smtClean="0">
                <a:solidFill>
                  <a:srgbClr val="FF0000"/>
                </a:solidFill>
              </a:rPr>
              <a:t>A METTRE A JOUR + vidéo nouvelle boutique </a:t>
            </a:r>
            <a:endParaRPr lang="fr-FR" sz="1800" dirty="0" smtClean="0">
              <a:solidFill>
                <a:srgbClr val="FF0000"/>
              </a:solidFill>
            </a:endParaRPr>
          </a:p>
          <a:p>
            <a:pPr marL="266700" marR="0" lvl="1" indent="-26670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endParaRPr lang="fr-FR" sz="1000" dirty="0" smtClean="0">
              <a:sym typeface="Wingdings" pitchFamily="2" charset="2"/>
            </a:endParaRPr>
          </a:p>
          <a:p>
            <a:pPr lvl="1">
              <a:buFontTx/>
              <a:buChar char="-"/>
            </a:pPr>
            <a:r>
              <a:rPr lang="fr-FR" sz="1600" dirty="0" smtClean="0">
                <a:sym typeface="Wingdings" pitchFamily="2" charset="2"/>
              </a:rPr>
              <a:t>Identifiants personnels</a:t>
            </a:r>
          </a:p>
          <a:p>
            <a:pPr lvl="1">
              <a:buFontTx/>
              <a:buChar char="-"/>
            </a:pPr>
            <a:r>
              <a:rPr lang="fr-FR" sz="1600" dirty="0" smtClean="0">
                <a:sym typeface="Wingdings" pitchFamily="2" charset="2"/>
              </a:rPr>
              <a:t> Possibilité de commander des cadeaux en ligne en fonction des points obtenus</a:t>
            </a:r>
          </a:p>
          <a:p>
            <a:pPr lvl="1">
              <a:buFontTx/>
              <a:buChar char="-"/>
            </a:pPr>
            <a:r>
              <a:rPr lang="fr-FR" sz="1600" baseline="0" dirty="0" smtClean="0">
                <a:sym typeface="Wingdings" pitchFamily="2" charset="2"/>
                <a:hlinkClick r:id="rId3"/>
              </a:rPr>
              <a:t>  </a:t>
            </a:r>
            <a:r>
              <a:rPr lang="fr-FR" sz="1600" dirty="0" smtClean="0">
                <a:sym typeface="Wingdings" pitchFamily="2" charset="2"/>
                <a:hlinkClick r:id="rId3"/>
              </a:rPr>
              <a:t>http://boutiquetagidf.3skdo.com/</a:t>
            </a:r>
            <a:endParaRPr lang="fr-FR" sz="1600" dirty="0" smtClean="0">
              <a:sym typeface="Wingdings" pitchFamily="2" charset="2"/>
            </a:endParaRPr>
          </a:p>
          <a:p>
            <a:pPr lvl="1"/>
            <a:endParaRPr lang="fr-FR" dirty="0" smtClean="0">
              <a:sym typeface="Wingdings" pitchFamily="2" charset="2"/>
            </a:endParaRPr>
          </a:p>
          <a:p>
            <a:pPr lvl="1"/>
            <a:endParaRPr lang="fr-FR" dirty="0" smtClean="0">
              <a:sym typeface="Wingdings" pitchFamily="2" charset="2"/>
            </a:endParaRPr>
          </a:p>
          <a:p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/>
          <a:srcRect l="4772" r="-1284"/>
          <a:stretch>
            <a:fillRect/>
          </a:stretch>
        </p:blipFill>
        <p:spPr bwMode="auto">
          <a:xfrm>
            <a:off x="2210402" y="3154836"/>
            <a:ext cx="5114075" cy="313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930276"/>
            <a:ext cx="5926667" cy="631295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fr-FR" dirty="0" smtClean="0"/>
              <a:t>Les nouveautés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57200" y="1712373"/>
            <a:ext cx="803170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indent="-266700">
              <a:lnSpc>
                <a:spcPts val="1800"/>
              </a:lnSpc>
              <a:buSzPct val="100000"/>
              <a:buFont typeface="Courier New" pitchFamily="49" charset="0"/>
              <a:buChar char="o"/>
            </a:pPr>
            <a:r>
              <a:rPr lang="fr-FR" sz="1800" b="1" dirty="0" smtClean="0">
                <a:solidFill>
                  <a:srgbClr val="0053A1"/>
                </a:solidFill>
                <a:latin typeface="VAG Rounded Std Light"/>
                <a:cs typeface="VAG Rounded Std Light"/>
              </a:rPr>
              <a:t>Les supports TAG</a:t>
            </a:r>
            <a:endParaRPr lang="fr-FR" sz="1600" b="1" dirty="0" smtClean="0">
              <a:solidFill>
                <a:srgbClr val="0053A1"/>
              </a:solidFill>
              <a:sym typeface="Wingdings" pitchFamily="2" charset="2"/>
            </a:endParaRPr>
          </a:p>
          <a:p>
            <a:pPr lvl="1"/>
            <a:r>
              <a:rPr lang="fr-FR" dirty="0" smtClean="0"/>
              <a:t>Pushmail, affiche TAG, carte de visite, fiche contact, diplôme, flyer TAG, kit memo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856403" y="1712373"/>
            <a:ext cx="305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 METTRE A JOUR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49807" y="2658680"/>
            <a:ext cx="1638016" cy="216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7334" y="2607345"/>
            <a:ext cx="1561504" cy="21643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56403" y="2607345"/>
            <a:ext cx="1527464" cy="114855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56404" y="3740853"/>
            <a:ext cx="1527464" cy="114602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6"/>
          <a:srcRect l="1" t="5688" r="3437" b="3416"/>
          <a:stretch/>
        </p:blipFill>
        <p:spPr>
          <a:xfrm>
            <a:off x="6798733" y="2656403"/>
            <a:ext cx="1548623" cy="216206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5469" y="5006809"/>
            <a:ext cx="2018731" cy="142463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468568" y="5006809"/>
            <a:ext cx="2006198" cy="142463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900214" y="5006809"/>
            <a:ext cx="2011117" cy="1424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Argumentaires gaz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57200" y="1992573"/>
            <a:ext cx="81135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dirty="0" smtClean="0">
                <a:solidFill>
                  <a:srgbClr val="0053A1"/>
                </a:solidFill>
              </a:rPr>
              <a:t>Les arguments pour séduire nos clients ! </a:t>
            </a:r>
          </a:p>
          <a:p>
            <a:pPr>
              <a:lnSpc>
                <a:spcPct val="150000"/>
              </a:lnSpc>
            </a:pPr>
            <a:endParaRPr lang="fr-FR" sz="1800" dirty="0" smtClean="0">
              <a:solidFill>
                <a:srgbClr val="0053A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800" dirty="0" smtClean="0">
                <a:solidFill>
                  <a:srgbClr val="0053A1"/>
                </a:solidFill>
              </a:rPr>
              <a:t> Le gaz naturel est une énergie compétitive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800" dirty="0" smtClean="0">
                <a:solidFill>
                  <a:srgbClr val="0053A1"/>
                </a:solidFill>
              </a:rPr>
              <a:t> Le gaz naturel : un entretien peu couteux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800" dirty="0" smtClean="0">
                <a:solidFill>
                  <a:srgbClr val="0053A1"/>
                </a:solidFill>
              </a:rPr>
              <a:t> Le gaz naturel : une énergie peu polluante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800" dirty="0" smtClean="0">
                <a:solidFill>
                  <a:srgbClr val="0053A1"/>
                </a:solidFill>
              </a:rPr>
              <a:t> Le gaz naturel : une énergie efficace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800" dirty="0" smtClean="0">
                <a:solidFill>
                  <a:srgbClr val="0053A1"/>
                </a:solidFill>
              </a:rPr>
              <a:t> Le gaz naturel : un réseau sécurisé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800" dirty="0" smtClean="0">
                <a:solidFill>
                  <a:srgbClr val="0053A1"/>
                </a:solidFill>
              </a:rPr>
              <a:t> Le gaz naturel, une énergie pratique et moderne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800" dirty="0" smtClean="0">
                <a:solidFill>
                  <a:srgbClr val="0053A1"/>
                </a:solidFill>
              </a:rPr>
              <a:t> Le gaz naturel : une énergie d’avenir</a:t>
            </a:r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Les argumentaires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6383867" y="930276"/>
            <a:ext cx="251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 METTRE A JOUR AVEC PRESENTATION DE NAJIB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457200" y="1992573"/>
            <a:ext cx="7977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fr-FR" dirty="0" smtClean="0">
                <a:solidFill>
                  <a:srgbClr val="0053A1"/>
                </a:solidFill>
              </a:rPr>
              <a:t> </a:t>
            </a:r>
            <a:r>
              <a:rPr lang="fr-FR" sz="2000" dirty="0" smtClean="0">
                <a:solidFill>
                  <a:srgbClr val="0053A1"/>
                </a:solidFill>
              </a:rPr>
              <a:t>Focus client</a:t>
            </a:r>
          </a:p>
          <a:p>
            <a:pPr lvl="1"/>
            <a:r>
              <a:rPr lang="fr-FR" sz="2000" dirty="0" smtClean="0">
                <a:solidFill>
                  <a:srgbClr val="0053A1"/>
                </a:solidFill>
                <a:sym typeface="Wingdings" pitchFamily="2" charset="2"/>
              </a:rPr>
              <a:t>XXX</a:t>
            </a:r>
          </a:p>
          <a:p>
            <a:pPr lvl="1"/>
            <a:r>
              <a:rPr lang="fr-FR" sz="2000" dirty="0" smtClean="0">
                <a:solidFill>
                  <a:srgbClr val="0053A1"/>
                </a:solidFill>
                <a:sym typeface="Wingdings" pitchFamily="2" charset="2"/>
              </a:rPr>
              <a:t>XXX</a:t>
            </a:r>
          </a:p>
          <a:p>
            <a:pPr lvl="1"/>
            <a:r>
              <a:rPr lang="fr-FR" sz="2000" dirty="0" smtClean="0">
                <a:solidFill>
                  <a:srgbClr val="0053A1"/>
                </a:solidFill>
                <a:sym typeface="Wingdings" pitchFamily="2" charset="2"/>
              </a:rPr>
              <a:t>XXX</a:t>
            </a:r>
          </a:p>
          <a:p>
            <a:endParaRPr lang="fr-FR" dirty="0"/>
          </a:p>
        </p:txBody>
      </p:sp>
      <p:pic>
        <p:nvPicPr>
          <p:cNvPr id="9" name="Image 8" descr="image0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64" y="1576607"/>
            <a:ext cx="4902193" cy="212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0" descr="image00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60" y="3880945"/>
            <a:ext cx="3255546" cy="242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9" descr="image00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25" y="3851265"/>
            <a:ext cx="3712191" cy="232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2321" y="1242195"/>
            <a:ext cx="6053621" cy="4285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fr-FR" dirty="0" smtClean="0"/>
              <a:t>Groupes de travail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254223" y="1842448"/>
            <a:ext cx="867811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sz="1800" b="1" dirty="0" smtClean="0">
                <a:solidFill>
                  <a:srgbClr val="FFC000"/>
                </a:solidFill>
              </a:rPr>
              <a:t>2 groupes par thématique</a:t>
            </a:r>
          </a:p>
          <a:p>
            <a:pPr marL="0" indent="0" algn="ctr">
              <a:buNone/>
            </a:pPr>
            <a:r>
              <a:rPr lang="fr-FR" sz="1800" b="1" dirty="0" smtClean="0">
                <a:solidFill>
                  <a:srgbClr val="FFC000"/>
                </a:solidFill>
              </a:rPr>
              <a:t>Durée : 1h30</a:t>
            </a:r>
          </a:p>
          <a:p>
            <a:pPr marL="0" algn="l" defTabSz="457200" rtl="0" eaLnBrk="1" latinLnBrk="0" hangingPunct="1"/>
            <a:r>
              <a:rPr lang="fr-FR" sz="1600" b="1" i="0" kern="1200" dirty="0" smtClean="0">
                <a:solidFill>
                  <a:srgbClr val="0053A1"/>
                </a:solidFill>
                <a:latin typeface="+mn-lt"/>
                <a:ea typeface="+mn-ea"/>
                <a:cs typeface="+mn-cs"/>
              </a:rPr>
              <a:t>1ere situation</a:t>
            </a:r>
            <a:endParaRPr lang="fr-FR" sz="1600" b="1" i="0" kern="1200" dirty="0" smtClean="0">
              <a:solidFill>
                <a:srgbClr val="0053A1"/>
              </a:solidFill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66700" lvl="1" indent="0">
              <a:buNone/>
            </a:pPr>
            <a:r>
              <a:rPr lang="fr-FR" sz="1600" dirty="0" smtClean="0">
                <a:sym typeface="Wingdings" pitchFamily="2" charset="2"/>
              </a:rPr>
              <a:t>Le client est à l’électricité mais trouve que sa facture est trop chère. Il souhaite changer d’énergie et pense au bois car il pense que le gaz est aussi cher que l’électricité. </a:t>
            </a:r>
          </a:p>
          <a:p>
            <a:pPr marL="266700" lvl="1" indent="0">
              <a:buNone/>
            </a:pPr>
            <a:r>
              <a:rPr lang="fr-FR" sz="1600" dirty="0" smtClean="0">
                <a:sym typeface="Wingdings" pitchFamily="2" charset="2"/>
              </a:rPr>
              <a:t> Comment le convaincre de passer au gaz</a:t>
            </a:r>
          </a:p>
          <a:p>
            <a:pPr lvl="1"/>
            <a:endParaRPr lang="fr-FR" sz="1600" dirty="0" smtClean="0">
              <a:sym typeface="Wingdings" pitchFamily="2" charset="2"/>
            </a:endParaRPr>
          </a:p>
          <a:p>
            <a:pPr marL="0" algn="l" defTabSz="457200" rtl="0" eaLnBrk="1" latinLnBrk="0" hangingPunct="1"/>
            <a:r>
              <a:rPr lang="fr-FR" sz="1600" b="1" i="0" kern="1200" dirty="0" smtClean="0">
                <a:solidFill>
                  <a:srgbClr val="0053A1"/>
                </a:solidFill>
                <a:latin typeface="+mn-lt"/>
                <a:ea typeface="+mn-ea"/>
                <a:cs typeface="+mn-cs"/>
              </a:rPr>
              <a:t>2ème situation</a:t>
            </a:r>
            <a:endParaRPr lang="fr-FR" sz="1600" b="1" i="0" kern="1200" dirty="0" smtClean="0">
              <a:solidFill>
                <a:srgbClr val="0053A1"/>
              </a:solidFill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66700" lvl="1" indent="0">
              <a:buNone/>
            </a:pPr>
            <a:r>
              <a:rPr lang="fr-FR" sz="1600" dirty="0" smtClean="0">
                <a:sym typeface="Wingdings" pitchFamily="2" charset="2"/>
              </a:rPr>
              <a:t>Vous êtes technicien et vous êtes en train de faire une maintenance dans un immeuble. Un habitant vous croise et commence à vous poser des question sur la consommation de gaz son voisin, sa facture, son fournisseur. </a:t>
            </a:r>
          </a:p>
          <a:p>
            <a:pPr marL="266700" lvl="1" indent="0">
              <a:buNone/>
            </a:pPr>
            <a:r>
              <a:rPr lang="fr-FR" sz="1600" dirty="0" smtClean="0">
                <a:sym typeface="Wingdings" pitchFamily="2" charset="2"/>
              </a:rPr>
              <a:t> Comment réagissez-vous? </a:t>
            </a:r>
          </a:p>
          <a:p>
            <a:pPr marL="266700" lvl="1" indent="0">
              <a:buNone/>
            </a:pPr>
            <a:endParaRPr lang="fr-FR" sz="1600" dirty="0" smtClean="0"/>
          </a:p>
          <a:p>
            <a:pPr marL="0" algn="l" defTabSz="457200" rtl="0" eaLnBrk="1" latinLnBrk="0" hangingPunct="1"/>
            <a:r>
              <a:rPr lang="fr-FR" sz="1600" b="1" i="0" kern="1200" dirty="0" smtClean="0">
                <a:solidFill>
                  <a:srgbClr val="0053A1"/>
                </a:solidFill>
                <a:latin typeface="+mn-lt"/>
                <a:ea typeface="+mn-ea"/>
                <a:cs typeface="+mn-cs"/>
              </a:rPr>
              <a:t>3ème situation</a:t>
            </a:r>
            <a:endParaRPr lang="fr-FR" sz="1600" b="1" i="0" kern="1200" dirty="0" smtClean="0">
              <a:solidFill>
                <a:srgbClr val="0053A1"/>
              </a:solidFill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66700" lvl="1" indent="0">
              <a:buNone/>
            </a:pPr>
            <a:r>
              <a:rPr lang="fr-FR" sz="1600" dirty="0" smtClean="0">
                <a:sym typeface="Wingdings" pitchFamily="2" charset="2"/>
              </a:rPr>
              <a:t>Vous êtes chez un client </a:t>
            </a:r>
            <a:r>
              <a:rPr lang="fr-FR" sz="1600" dirty="0" err="1" smtClean="0">
                <a:sym typeface="Wingdings" pitchFamily="2" charset="2"/>
              </a:rPr>
              <a:t>élec</a:t>
            </a:r>
            <a:r>
              <a:rPr lang="fr-FR" sz="1600" dirty="0" smtClean="0">
                <a:sym typeface="Wingdings" pitchFamily="2" charset="2"/>
              </a:rPr>
              <a:t> pour une maintenance. Vous lui demandez pourquoi il n’a pas le gaz et il vous répond qu’il ne préfère pas car ça vient de la Russie et il a peur qu’elle coupe les vannes avec tout ce qui se passe en ce moment. </a:t>
            </a:r>
          </a:p>
          <a:p>
            <a:pPr marL="266700" lvl="1" indent="0">
              <a:buNone/>
            </a:pPr>
            <a:r>
              <a:rPr lang="fr-FR" sz="1600" dirty="0" smtClean="0">
                <a:sym typeface="Wingdings" pitchFamily="2" charset="2"/>
              </a:rPr>
              <a:t> Qu’est-ce que vous lui répondez? </a:t>
            </a:r>
            <a:endParaRPr lang="fr-FR" sz="1600" dirty="0" smtClean="0"/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199" y="930276"/>
            <a:ext cx="7130955" cy="631295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fr-FR" dirty="0" smtClean="0"/>
              <a:t>Embarquement immédiat!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24" y="1985359"/>
            <a:ext cx="5609230" cy="3739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fr-FR" dirty="0" smtClean="0"/>
              <a:t>Restitution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5"/>
          <a:stretch/>
        </p:blipFill>
        <p:spPr>
          <a:xfrm>
            <a:off x="879097" y="3553312"/>
            <a:ext cx="7387936" cy="2300334"/>
          </a:xfrm>
          <a:prstGeom prst="rect">
            <a:avLst/>
          </a:prstGeom>
        </p:spPr>
      </p:pic>
      <p:sp>
        <p:nvSpPr>
          <p:cNvPr id="7" name="ZoneTexte 6"/>
          <p:cNvSpPr txBox="1"/>
          <p:nvPr userDrawn="1"/>
        </p:nvSpPr>
        <p:spPr>
          <a:xfrm>
            <a:off x="457200" y="2101755"/>
            <a:ext cx="8099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0053A1"/>
                </a:solidFill>
              </a:rPr>
              <a:t>A VOUS DE JOUER!</a:t>
            </a:r>
            <a:endParaRPr lang="fr-FR" sz="2400" b="1" i="1" dirty="0">
              <a:solidFill>
                <a:srgbClr val="0053A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DF Page ty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sz="quarter" idx="13" hasCustomPrompt="1"/>
          </p:nvPr>
        </p:nvSpPr>
        <p:spPr>
          <a:xfrm>
            <a:off x="457200" y="1795463"/>
            <a:ext cx="7764463" cy="3800475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ü"/>
              <a:defRPr lang="fr-FR" sz="4500" b="0" kern="1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fr-FR" sz="3200" dirty="0" smtClean="0"/>
              <a:t> Ordre du jour</a:t>
            </a:r>
          </a:p>
          <a:p>
            <a:pPr>
              <a:lnSpc>
                <a:spcPct val="150000"/>
              </a:lnSpc>
            </a:pPr>
            <a:r>
              <a:rPr lang="fr-FR" sz="3200" dirty="0" smtClean="0"/>
              <a:t> Le challenge TAG (résultats, supports, outils, nouveautés…)</a:t>
            </a:r>
          </a:p>
          <a:p>
            <a:pPr>
              <a:lnSpc>
                <a:spcPct val="150000"/>
              </a:lnSpc>
            </a:pPr>
            <a:r>
              <a:rPr lang="fr-FR" sz="3200" dirty="0" smtClean="0"/>
              <a:t> Les argumentaires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fr-FR" dirty="0" smtClean="0"/>
              <a:t>Sommaire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2822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99E58639-864B-45D5-BE77-E47926FF179C" descr="99E58639-864B-45D5-BE77-E47926FF179C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52484"/>
            <a:ext cx="9144000" cy="711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fr-FR" dirty="0" smtClean="0"/>
              <a:t>QUIZZ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57200" y="1965278"/>
            <a:ext cx="758133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000" b="1" dirty="0" smtClean="0">
                <a:solidFill>
                  <a:srgbClr val="0053A1"/>
                </a:solidFill>
              </a:rPr>
              <a:t>1</a:t>
            </a:r>
            <a:r>
              <a:rPr lang="fr-FR" sz="2400" b="1" dirty="0" smtClean="0">
                <a:solidFill>
                  <a:srgbClr val="0053A1"/>
                </a:solidFill>
              </a:rPr>
              <a:t>/ Parmi les énergies suivantes, laquelle est la plus chère ? </a:t>
            </a:r>
            <a:endParaRPr lang="fr-FR" sz="2800" b="1" dirty="0" smtClean="0">
              <a:solidFill>
                <a:srgbClr val="0053A1"/>
              </a:solidFill>
            </a:endParaRPr>
          </a:p>
          <a:p>
            <a:pPr lvl="1"/>
            <a:endParaRPr lang="fr-FR" sz="2000" dirty="0" smtClean="0">
              <a:solidFill>
                <a:srgbClr val="00B1AF"/>
              </a:solidFill>
            </a:endParaRPr>
          </a:p>
          <a:p>
            <a:pPr lvl="1"/>
            <a:r>
              <a:rPr lang="fr-FR" sz="2000" dirty="0" smtClean="0">
                <a:solidFill>
                  <a:srgbClr val="00B1AF"/>
                </a:solidFill>
                <a:hlinkClick r:id="" action="ppaction://noaction"/>
              </a:rPr>
              <a:t>Le Gaz Naturel</a:t>
            </a:r>
            <a:endParaRPr lang="fr-FR" sz="2000" dirty="0" smtClean="0">
              <a:solidFill>
                <a:srgbClr val="00B1AF"/>
              </a:solidFill>
            </a:endParaRPr>
          </a:p>
          <a:p>
            <a:pPr lvl="1"/>
            <a:r>
              <a:rPr lang="fr-FR" sz="2000" dirty="0" smtClean="0">
                <a:solidFill>
                  <a:srgbClr val="00B1AF"/>
                </a:solidFill>
                <a:hlinkClick r:id="" action="ppaction://noaction"/>
              </a:rPr>
              <a:t>L’Electricité</a:t>
            </a:r>
            <a:endParaRPr lang="fr-FR" sz="2000" dirty="0" smtClean="0">
              <a:solidFill>
                <a:srgbClr val="00B1AF"/>
              </a:solidFill>
            </a:endParaRPr>
          </a:p>
          <a:p>
            <a:pPr lvl="1"/>
            <a:r>
              <a:rPr lang="fr-FR" sz="2000" dirty="0" smtClean="0">
                <a:solidFill>
                  <a:srgbClr val="00B1AF"/>
                </a:solidFill>
                <a:hlinkClick r:id="" action="ppaction://noaction"/>
              </a:rPr>
              <a:t>Le Fioul</a:t>
            </a:r>
            <a:endParaRPr lang="fr-FR" sz="2000" dirty="0" smtClean="0">
              <a:solidFill>
                <a:srgbClr val="00B1AF"/>
              </a:solidFill>
            </a:endParaRPr>
          </a:p>
          <a:p>
            <a:pPr lvl="1"/>
            <a:r>
              <a:rPr lang="fr-FR" sz="2000" dirty="0" smtClean="0">
                <a:solidFill>
                  <a:srgbClr val="00B1AF"/>
                </a:solidFill>
                <a:hlinkClick r:id="" action="ppaction://noaction"/>
              </a:rPr>
              <a:t>Le Propane</a:t>
            </a:r>
            <a:endParaRPr lang="fr-FR" sz="2000" dirty="0" smtClean="0">
              <a:solidFill>
                <a:srgbClr val="00B1AF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fr-FR" dirty="0" smtClean="0"/>
              <a:t>QUIZZ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57200" y="1828800"/>
            <a:ext cx="847513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b="1" kern="1200" dirty="0" smtClean="0">
                <a:solidFill>
                  <a:srgbClr val="0053A1"/>
                </a:solidFill>
                <a:latin typeface="+mn-lt"/>
                <a:ea typeface="+mn-ea"/>
                <a:cs typeface="+mn-cs"/>
              </a:rPr>
              <a:t>2/ Parmi les énergies suivantes, laquelle est la moins polluante ? </a:t>
            </a:r>
          </a:p>
          <a:p>
            <a:pPr lvl="1"/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Le Gaz Naturel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Charbon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Le Fioul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GPL</a:t>
            </a:r>
            <a:endParaRPr lang="fr-FR" sz="2000" dirty="0" smtClean="0"/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fr-FR" dirty="0" smtClean="0"/>
              <a:t>QUIZZ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57200" y="1992573"/>
            <a:ext cx="847513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kern="1200" dirty="0" smtClean="0">
                <a:solidFill>
                  <a:srgbClr val="0053A1"/>
                </a:solidFill>
                <a:latin typeface="+mn-lt"/>
                <a:ea typeface="+mn-ea"/>
                <a:cs typeface="+mn-cs"/>
              </a:rPr>
              <a:t>3/ Combien investit </a:t>
            </a:r>
            <a:r>
              <a:rPr lang="fr-FR" sz="2400" b="1" kern="1200" dirty="0" err="1" smtClean="0">
                <a:solidFill>
                  <a:srgbClr val="0053A1"/>
                </a:solidFill>
                <a:latin typeface="+mn-lt"/>
                <a:ea typeface="+mn-ea"/>
                <a:cs typeface="+mn-cs"/>
              </a:rPr>
              <a:t>GrDF</a:t>
            </a:r>
            <a:r>
              <a:rPr lang="fr-FR" sz="2400" b="1" kern="1200" dirty="0" smtClean="0">
                <a:solidFill>
                  <a:srgbClr val="0053A1"/>
                </a:solidFill>
                <a:latin typeface="+mn-lt"/>
                <a:ea typeface="+mn-ea"/>
                <a:cs typeface="+mn-cs"/>
              </a:rPr>
              <a:t> tous les jours afin de garantir la sécurité du réseau ? </a:t>
            </a:r>
          </a:p>
          <a:p>
            <a:pPr lvl="1"/>
            <a:endParaRPr lang="fr-FR" sz="24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1 million d’euros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1.5 million d’euros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2 millions d’euros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2.5 million d’euros</a:t>
            </a:r>
            <a:endParaRPr lang="fr-FR" sz="2000" dirty="0" smtClean="0"/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fr-FR" dirty="0" smtClean="0"/>
              <a:t>QUIZZ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57200" y="1951630"/>
            <a:ext cx="78679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kern="1200" dirty="0" smtClean="0">
                <a:solidFill>
                  <a:srgbClr val="0053A1"/>
                </a:solidFill>
                <a:latin typeface="+mn-lt"/>
                <a:ea typeface="+mn-ea"/>
                <a:cs typeface="+mn-cs"/>
              </a:rPr>
              <a:t>4/ Combien coûte l’entretien annuel d’une chaudière ? </a:t>
            </a:r>
          </a:p>
          <a:p>
            <a:pPr lvl="1"/>
            <a:endParaRPr lang="fr-FR" sz="2400" dirty="0" smtClean="0"/>
          </a:p>
          <a:p>
            <a:pPr lvl="1"/>
            <a:r>
              <a:rPr lang="fr-FR" sz="2000" dirty="0" smtClean="0">
                <a:solidFill>
                  <a:srgbClr val="313231"/>
                </a:solidFill>
                <a:latin typeface="HelveticaNeueLT Std"/>
                <a:cs typeface="HelveticaNeueLT Std"/>
                <a:hlinkClick r:id="" action="ppaction://noaction"/>
              </a:rPr>
              <a:t>Entre 50 et 100 euros</a:t>
            </a:r>
            <a:r>
              <a:rPr lang="fr-FR" sz="2000" dirty="0" smtClean="0">
                <a:solidFill>
                  <a:srgbClr val="313231"/>
                </a:solidFill>
                <a:latin typeface="HelveticaNeueLT Std"/>
                <a:cs typeface="HelveticaNeueLT Std"/>
              </a:rPr>
              <a:t> </a:t>
            </a:r>
          </a:p>
          <a:p>
            <a:pPr lvl="1"/>
            <a:r>
              <a:rPr lang="fr-FR" sz="2000" dirty="0" smtClean="0">
                <a:solidFill>
                  <a:srgbClr val="313231"/>
                </a:solidFill>
                <a:latin typeface="HelveticaNeueLT Std"/>
                <a:cs typeface="HelveticaNeueLT Std"/>
                <a:hlinkClick r:id="" action="ppaction://noaction"/>
              </a:rPr>
              <a:t>Entre 100 et 120 euros </a:t>
            </a:r>
            <a:endParaRPr lang="fr-FR" sz="2000" dirty="0" smtClean="0">
              <a:solidFill>
                <a:srgbClr val="313231"/>
              </a:solidFill>
              <a:latin typeface="HelveticaNeueLT Std"/>
              <a:cs typeface="HelveticaNeueLT Std"/>
            </a:endParaRPr>
          </a:p>
          <a:p>
            <a:pPr lvl="1"/>
            <a:r>
              <a:rPr lang="fr-FR" sz="2000" dirty="0" smtClean="0">
                <a:solidFill>
                  <a:srgbClr val="313231"/>
                </a:solidFill>
                <a:latin typeface="HelveticaNeueLT Std"/>
                <a:cs typeface="HelveticaNeueLT Std"/>
                <a:hlinkClick r:id="" action="ppaction://noaction"/>
              </a:rPr>
              <a:t>Plus de 120 euros</a:t>
            </a:r>
            <a:endParaRPr lang="fr-FR" sz="2000" dirty="0" smtClean="0">
              <a:solidFill>
                <a:srgbClr val="313231"/>
              </a:solidFill>
              <a:latin typeface="HelveticaNeueLT Std"/>
              <a:cs typeface="HelveticaNeueLT Std"/>
            </a:endParaRPr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fr-FR" dirty="0" smtClean="0"/>
              <a:t>QUIZZ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57200" y="2033516"/>
            <a:ext cx="80590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kern="1200" dirty="0" smtClean="0">
                <a:solidFill>
                  <a:srgbClr val="0053A1"/>
                </a:solidFill>
                <a:latin typeface="+mn-lt"/>
                <a:ea typeface="+mn-ea"/>
                <a:cs typeface="+mn-cs"/>
              </a:rPr>
              <a:t>5/ Quelle énergie n’est pas convertible au gaz ? </a:t>
            </a:r>
          </a:p>
          <a:p>
            <a:pPr lvl="1"/>
            <a:endParaRPr lang="fr-FR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Le fioul</a:t>
            </a:r>
            <a:endParaRPr lang="fr-FR" sz="2000" dirty="0" smtClean="0"/>
          </a:p>
          <a:p>
            <a:pPr lvl="1"/>
            <a:r>
              <a:rPr lang="fr-FR" sz="1600" dirty="0" smtClean="0">
                <a:solidFill>
                  <a:srgbClr val="313231"/>
                </a:solidFill>
                <a:hlinkClick r:id="" action="ppaction://noaction"/>
              </a:rPr>
              <a:t>Le </a:t>
            </a:r>
            <a:r>
              <a:rPr lang="fr-FR" sz="2000" dirty="0" smtClean="0">
                <a:hlinkClick r:id="" action="ppaction://noaction"/>
              </a:rPr>
              <a:t>propane 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Le bois 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L’électricité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Aucune</a:t>
            </a:r>
            <a:endParaRPr lang="fr-FR" sz="2400" dirty="0" smtClean="0"/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fr-FR" dirty="0" smtClean="0"/>
              <a:t>QUIZZ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57200" y="2033516"/>
            <a:ext cx="847513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kern="1200" dirty="0" smtClean="0">
                <a:solidFill>
                  <a:srgbClr val="0053A1"/>
                </a:solidFill>
                <a:latin typeface="+mn-lt"/>
                <a:ea typeface="+mn-ea"/>
                <a:cs typeface="+mn-cs"/>
              </a:rPr>
              <a:t>6/ Qu’elles sont les réserves mondiales de gaz naturel ?</a:t>
            </a:r>
            <a:r>
              <a:rPr lang="fr-FR" sz="2400" dirty="0" smtClean="0"/>
              <a:t> </a:t>
            </a:r>
          </a:p>
          <a:p>
            <a:pPr lvl="1"/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20 ans</a:t>
            </a:r>
            <a:r>
              <a:rPr lang="fr-FR" sz="2000" dirty="0" smtClean="0"/>
              <a:t> </a:t>
            </a:r>
          </a:p>
          <a:p>
            <a:pPr lvl="1"/>
            <a:r>
              <a:rPr lang="fr-FR" sz="2000" dirty="0" smtClean="0">
                <a:hlinkClick r:id="" action="ppaction://noaction"/>
              </a:rPr>
              <a:t>50 ans 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150 ans 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250 ans</a:t>
            </a:r>
            <a:endParaRPr lang="fr-FR" sz="2000" dirty="0" smtClean="0"/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000" baseline="0"/>
            </a:lvl1pPr>
          </a:lstStyle>
          <a:p>
            <a:r>
              <a:rPr lang="fr-FR" dirty="0" smtClean="0"/>
              <a:t>MAUVAISE REPONSE!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00" b="13216"/>
          <a:stretch/>
        </p:blipFill>
        <p:spPr>
          <a:xfrm>
            <a:off x="2715904" y="2218135"/>
            <a:ext cx="3352200" cy="3529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fr-FR" dirty="0" smtClean="0"/>
              <a:t>QUIZZ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57200" y="2033516"/>
            <a:ext cx="805900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kern="1200" dirty="0" smtClean="0">
                <a:solidFill>
                  <a:srgbClr val="0053A1"/>
                </a:solidFill>
                <a:latin typeface="+mn-lt"/>
                <a:ea typeface="+mn-ea"/>
                <a:cs typeface="+mn-cs"/>
              </a:rPr>
              <a:t>8/ Quel est le premier pays fournisseur de gaz pour la France ?</a:t>
            </a:r>
          </a:p>
          <a:p>
            <a:pPr lvl="1"/>
            <a:endParaRPr lang="fr-FR" sz="2000" dirty="0" smtClean="0"/>
          </a:p>
          <a:p>
            <a:pPr lvl="1"/>
            <a:r>
              <a:rPr lang="fr-FR" sz="2400" dirty="0" smtClean="0">
                <a:hlinkClick r:id="" action="ppaction://noaction"/>
              </a:rPr>
              <a:t>Russie</a:t>
            </a:r>
            <a:endParaRPr lang="fr-FR" sz="2400" dirty="0" smtClean="0"/>
          </a:p>
          <a:p>
            <a:pPr lvl="1"/>
            <a:r>
              <a:rPr lang="fr-FR" sz="2400" dirty="0" smtClean="0">
                <a:hlinkClick r:id="" action="ppaction://noaction"/>
              </a:rPr>
              <a:t>Pays-Bas</a:t>
            </a:r>
            <a:endParaRPr lang="fr-FR" sz="2400" dirty="0" smtClean="0"/>
          </a:p>
          <a:p>
            <a:pPr lvl="1"/>
            <a:r>
              <a:rPr lang="fr-FR" sz="2400" dirty="0" smtClean="0">
                <a:hlinkClick r:id="" action="ppaction://noaction"/>
              </a:rPr>
              <a:t>Norvège</a:t>
            </a:r>
            <a:endParaRPr lang="fr-FR" sz="2400" dirty="0" smtClean="0"/>
          </a:p>
          <a:p>
            <a:pPr lvl="1"/>
            <a:r>
              <a:rPr lang="fr-FR" sz="2400" dirty="0" smtClean="0">
                <a:hlinkClick r:id="" action="ppaction://noaction"/>
              </a:rPr>
              <a:t>Algérie</a:t>
            </a:r>
            <a:endParaRPr lang="fr-FR" sz="2400" dirty="0" smtClean="0"/>
          </a:p>
          <a:p>
            <a:pPr lvl="1"/>
            <a:r>
              <a:rPr lang="fr-FR" sz="2400" dirty="0" smtClean="0">
                <a:hlinkClick r:id="" action="ppaction://noaction"/>
              </a:rPr>
              <a:t>Qatar</a:t>
            </a:r>
            <a:r>
              <a:rPr lang="fr-FR" sz="2400" dirty="0" smtClean="0"/>
              <a:t> </a:t>
            </a:r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fr-FR" dirty="0" smtClean="0"/>
              <a:t>QUIZZ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57200" y="2033516"/>
            <a:ext cx="805900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kern="1200" dirty="0" smtClean="0">
                <a:solidFill>
                  <a:srgbClr val="0053A1"/>
                </a:solidFill>
                <a:latin typeface="+mn-lt"/>
                <a:ea typeface="+mn-ea"/>
                <a:cs typeface="+mn-cs"/>
              </a:rPr>
              <a:t>9/ Quelles sont les raisons d’invalidité de ma détection pour le challenge ?</a:t>
            </a:r>
          </a:p>
          <a:p>
            <a:pPr lvl="1"/>
            <a:endParaRPr lang="fr-FR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Projet éligible et inconnu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Projet éligible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Projet inconnu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Détecteur non intégré à la démarche</a:t>
            </a:r>
            <a:endParaRPr lang="fr-FR" sz="2000" dirty="0" smtClean="0"/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DF Page ty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urbes ppt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83718"/>
            <a:ext cx="9144000" cy="2378309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 hasCustomPrompt="1"/>
          </p:nvPr>
        </p:nvSpPr>
        <p:spPr>
          <a:xfrm>
            <a:off x="457200" y="749942"/>
            <a:ext cx="5926667" cy="631295"/>
          </a:xfrm>
        </p:spPr>
        <p:txBody>
          <a:bodyPr>
            <a:noAutofit/>
          </a:bodyPr>
          <a:lstStyle>
            <a:lvl1pPr>
              <a:defRPr sz="4800" baseline="0"/>
            </a:lvl1pPr>
          </a:lstStyle>
          <a:p>
            <a:r>
              <a:rPr lang="fr-FR" dirty="0" smtClean="0"/>
              <a:t>Ordre du jour</a:t>
            </a:r>
            <a:endParaRPr lang="fr-FR" dirty="0"/>
          </a:p>
        </p:txBody>
      </p:sp>
      <p:pic>
        <p:nvPicPr>
          <p:cNvPr id="11" name="Image 10" descr="Tulipe.ai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9" b="34170"/>
          <a:stretch/>
        </p:blipFill>
        <p:spPr>
          <a:xfrm>
            <a:off x="0" y="6195450"/>
            <a:ext cx="9279467" cy="544023"/>
          </a:xfrm>
          <a:prstGeom prst="rect">
            <a:avLst/>
          </a:prstGeom>
        </p:spPr>
      </p:pic>
      <p:pic>
        <p:nvPicPr>
          <p:cNvPr id="12" name="Image 11" descr="LG-GRDF Quadri.ai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t="40478" r="39356" b="41513"/>
          <a:stretch/>
        </p:blipFill>
        <p:spPr>
          <a:xfrm>
            <a:off x="7993369" y="133082"/>
            <a:ext cx="1023636" cy="572355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F3323EC-0C11-A04D-B4BA-711E61473210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41445" y="1894591"/>
            <a:ext cx="805217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0" kern="1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La démarche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3200" b="0" kern="1200" dirty="0" smtClean="0">
              <a:solidFill>
                <a:srgbClr val="0053A1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0" kern="1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Xxx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3200" b="0" kern="1200" dirty="0" smtClean="0">
              <a:solidFill>
                <a:srgbClr val="0053A1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0" kern="1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Xxx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05449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fr-FR" dirty="0" smtClean="0"/>
              <a:t>QUIZZ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57200" y="2033516"/>
            <a:ext cx="805900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kern="1200" dirty="0" smtClean="0">
                <a:solidFill>
                  <a:srgbClr val="0053A1"/>
                </a:solidFill>
                <a:latin typeface="+mn-lt"/>
                <a:ea typeface="+mn-ea"/>
                <a:cs typeface="+mn-cs"/>
              </a:rPr>
              <a:t>10/ Quelle a été la récompense du dernier coup double ?</a:t>
            </a:r>
          </a:p>
          <a:p>
            <a:pPr lvl="1"/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Des goodies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Un déjeuner au restaurant « sur mesure »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Des chèques cadeaux</a:t>
            </a:r>
            <a:endParaRPr lang="fr-FR" sz="2000" dirty="0" smtClean="0"/>
          </a:p>
          <a:p>
            <a:pPr lvl="1"/>
            <a:r>
              <a:rPr lang="fr-FR" sz="2000" dirty="0" smtClean="0">
                <a:hlinkClick r:id="" action="ppaction://noaction"/>
              </a:rPr>
              <a:t>Des points sur la boutiques cadeaux</a:t>
            </a:r>
            <a:endParaRPr lang="fr-FR" sz="2000" dirty="0" smtClean="0"/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fr-FR" dirty="0" smtClean="0"/>
              <a:t>REMISE DES PRIX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70" y="1980918"/>
            <a:ext cx="3906297" cy="44939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5342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C4487BE9-0A5C-4321-8679-5969B12A5692}" type="datetime1">
              <a:rPr lang="fr-FR" smtClean="0"/>
              <a:t>20/09/2016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8820150" y="6705600"/>
            <a:ext cx="323472" cy="152116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smtClean="0"/>
              <a:t>Titre de la présentation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8820150" y="6705600"/>
            <a:ext cx="323472" cy="152117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87824" y="639295"/>
            <a:ext cx="5832326" cy="134984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900">
                <a:solidFill>
                  <a:schemeClr val="accent6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2pPr>
            <a:lvl3pPr mar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3pPr>
          </a:lstStyle>
          <a:p>
            <a:pPr lvl="0"/>
            <a:r>
              <a:rPr lang="fr-FR" noProof="0" dirty="0" smtClean="0"/>
              <a:t>Texte de niveau 1</a:t>
            </a:r>
          </a:p>
          <a:p>
            <a:pPr lvl="1"/>
            <a:r>
              <a:rPr lang="fr-FR" noProof="0" dirty="0" smtClean="0"/>
              <a:t>Texte de niveau 2</a:t>
            </a:r>
          </a:p>
          <a:p>
            <a:pPr lvl="2"/>
            <a:r>
              <a:rPr lang="fr-FR" noProof="0" dirty="0" smtClean="0"/>
              <a:t>Texte de niveau 3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9"/>
          <a:stretch/>
        </p:blipFill>
        <p:spPr bwMode="gray">
          <a:xfrm>
            <a:off x="0" y="0"/>
            <a:ext cx="2520000" cy="159226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2034000"/>
            <a:ext cx="9144000" cy="4823460"/>
          </a:xfrm>
          <a:custGeom>
            <a:avLst/>
            <a:gdLst>
              <a:gd name="connsiteX0" fmla="*/ 630000 w 9144000"/>
              <a:gd name="connsiteY0" fmla="*/ 0 h 4823460"/>
              <a:gd name="connsiteX1" fmla="*/ 899592 w 9144000"/>
              <a:gd name="connsiteY1" fmla="*/ 0 h 4823460"/>
              <a:gd name="connsiteX2" fmla="*/ 1260000 w 9144000"/>
              <a:gd name="connsiteY2" fmla="*/ 0 h 4823460"/>
              <a:gd name="connsiteX3" fmla="*/ 9144000 w 9144000"/>
              <a:gd name="connsiteY3" fmla="*/ 0 h 4823460"/>
              <a:gd name="connsiteX4" fmla="*/ 9144000 w 9144000"/>
              <a:gd name="connsiteY4" fmla="*/ 1070340 h 4823460"/>
              <a:gd name="connsiteX5" fmla="*/ 9144000 w 9144000"/>
              <a:gd name="connsiteY5" fmla="*/ 4823460 h 4823460"/>
              <a:gd name="connsiteX6" fmla="*/ 0 w 9144000"/>
              <a:gd name="connsiteY6" fmla="*/ 4823460 h 4823460"/>
              <a:gd name="connsiteX7" fmla="*/ 0 w 9144000"/>
              <a:gd name="connsiteY7" fmla="*/ 1070340 h 4823460"/>
              <a:gd name="connsiteX8" fmla="*/ 0 w 9144000"/>
              <a:gd name="connsiteY8" fmla="*/ 630000 h 4823460"/>
              <a:gd name="connsiteX9" fmla="*/ 630000 w 9144000"/>
              <a:gd name="connsiteY9" fmla="*/ 0 h 482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4823460">
                <a:moveTo>
                  <a:pt x="630000" y="0"/>
                </a:moveTo>
                <a:lnTo>
                  <a:pt x="899592" y="0"/>
                </a:lnTo>
                <a:lnTo>
                  <a:pt x="1260000" y="0"/>
                </a:lnTo>
                <a:lnTo>
                  <a:pt x="9144000" y="0"/>
                </a:lnTo>
                <a:lnTo>
                  <a:pt x="9144000" y="1070340"/>
                </a:lnTo>
                <a:lnTo>
                  <a:pt x="9144000" y="4823460"/>
                </a:lnTo>
                <a:lnTo>
                  <a:pt x="0" y="4823460"/>
                </a:lnTo>
                <a:lnTo>
                  <a:pt x="0" y="1070340"/>
                </a:lnTo>
                <a:lnTo>
                  <a:pt x="0" y="630000"/>
                </a:ln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87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ZoneTexte 7"/>
          <p:cNvSpPr txBox="1"/>
          <p:nvPr userDrawn="1"/>
        </p:nvSpPr>
        <p:spPr>
          <a:xfrm>
            <a:off x="457200" y="1561571"/>
            <a:ext cx="84751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sz="2200" b="1" dirty="0" smtClean="0">
                <a:solidFill>
                  <a:srgbClr val="0053A1"/>
                </a:solidFill>
              </a:rPr>
              <a:t>INTRODUCTION</a:t>
            </a:r>
          </a:p>
          <a:p>
            <a:pPr marL="0" indent="0" algn="ctr">
              <a:buNone/>
            </a:pPr>
            <a:endParaRPr lang="fr-FR" sz="2000" b="1" dirty="0" smtClean="0">
              <a:solidFill>
                <a:srgbClr val="0053A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fr-FR" sz="2000" i="1" dirty="0" smtClean="0">
                <a:solidFill>
                  <a:srgbClr val="FFC000"/>
                </a:solidFill>
              </a:rPr>
              <a:t>  Qu’est ce que la Démarche TAG? </a:t>
            </a:r>
          </a:p>
          <a:p>
            <a:endParaRPr lang="fr-FR" sz="1200" dirty="0" smtClean="0"/>
          </a:p>
          <a:p>
            <a:pPr lvl="1"/>
            <a:r>
              <a:rPr lang="fr-FR" sz="1600" dirty="0" smtClean="0"/>
              <a:t>- La </a:t>
            </a:r>
            <a:r>
              <a:rPr lang="fr-FR" sz="1600" b="1" dirty="0" smtClean="0"/>
              <a:t>Direction Clients Territoires Ile-de-France </a:t>
            </a:r>
            <a:r>
              <a:rPr lang="fr-FR" sz="1600" dirty="0" smtClean="0"/>
              <a:t>souhaite </a:t>
            </a:r>
            <a:r>
              <a:rPr lang="fr-FR" sz="1600" b="1" dirty="0" smtClean="0"/>
              <a:t>dynamiser la détection de prospects </a:t>
            </a:r>
            <a:r>
              <a:rPr lang="fr-FR" sz="1600" dirty="0" smtClean="0"/>
              <a:t>via </a:t>
            </a:r>
            <a:r>
              <a:rPr lang="fr-FR" sz="1600" b="1" dirty="0" smtClean="0"/>
              <a:t>l’interne</a:t>
            </a:r>
            <a:r>
              <a:rPr lang="fr-FR" sz="1600" dirty="0" smtClean="0"/>
              <a:t> pour que chacun se fasse l’Ambassadeur du gaz naturel à l’externe</a:t>
            </a:r>
          </a:p>
          <a:p>
            <a:pPr lvl="1"/>
            <a:endParaRPr lang="fr-FR" sz="1600" dirty="0" smtClean="0">
              <a:sym typeface="Wingdings" pitchFamily="2" charset="2"/>
            </a:endParaRPr>
          </a:p>
          <a:p>
            <a:pPr lvl="1"/>
            <a:r>
              <a:rPr lang="fr-FR" sz="1600" dirty="0" smtClean="0"/>
              <a:t>- La DCT IDF lance la démarche « Tous Ambassadeurs du gaz naturel » avec un dispositif </a:t>
            </a:r>
            <a:r>
              <a:rPr lang="fr-FR" sz="1600" b="1" dirty="0" smtClean="0"/>
              <a:t>d’information et de communication </a:t>
            </a:r>
            <a:r>
              <a:rPr lang="fr-FR" sz="1600" dirty="0" smtClean="0"/>
              <a:t>dédié. </a:t>
            </a:r>
          </a:p>
          <a:p>
            <a:pPr lvl="1"/>
            <a:endParaRPr lang="fr-FR" sz="1600" dirty="0" smtClean="0">
              <a:sym typeface="Wingdings" pitchFamily="2" charset="2"/>
            </a:endParaRPr>
          </a:p>
          <a:p>
            <a:pPr lvl="1"/>
            <a:r>
              <a:rPr lang="fr-FR" sz="1600" dirty="0" smtClean="0">
                <a:sym typeface="Wingdings" pitchFamily="2" charset="2"/>
              </a:rPr>
              <a:t>- Un</a:t>
            </a:r>
            <a:r>
              <a:rPr lang="fr-FR" sz="1600" dirty="0" smtClean="0"/>
              <a:t> </a:t>
            </a:r>
            <a:r>
              <a:rPr lang="fr-FR" sz="1600" b="1" dirty="0" smtClean="0"/>
              <a:t>challenge</a:t>
            </a:r>
            <a:r>
              <a:rPr lang="fr-FR" sz="1600" dirty="0" smtClean="0"/>
              <a:t> pour favoriser et récompenser la contribution des collaborateurs de </a:t>
            </a:r>
            <a:r>
              <a:rPr lang="fr-FR" sz="1600" dirty="0" err="1" smtClean="0"/>
              <a:t>GrDF</a:t>
            </a:r>
            <a:r>
              <a:rPr lang="fr-FR" sz="1600" dirty="0" smtClean="0"/>
              <a:t> Ile-de-France au développement du portefeuille clients.</a:t>
            </a:r>
          </a:p>
          <a:p>
            <a:pPr marL="0" indent="0" algn="ctr">
              <a:buNone/>
            </a:pPr>
            <a:endParaRPr lang="fr-FR" dirty="0" smtClean="0"/>
          </a:p>
          <a:p>
            <a:pPr>
              <a:buFont typeface="Wingdings" pitchFamily="2" charset="2"/>
              <a:buChar char="q"/>
            </a:pPr>
            <a:r>
              <a:rPr lang="fr-FR" sz="2000" i="1" kern="1200" dirty="0" smtClean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 Maitriser les argumentaires</a:t>
            </a:r>
          </a:p>
          <a:p>
            <a:endParaRPr lang="fr-FR" sz="1200" dirty="0" smtClean="0">
              <a:solidFill>
                <a:srgbClr val="FFC000"/>
              </a:solidFill>
            </a:endParaRPr>
          </a:p>
          <a:p>
            <a:pPr lvl="1"/>
            <a:r>
              <a:rPr lang="fr-FR" sz="1600" b="1" dirty="0" smtClean="0"/>
              <a:t>- Projet régional </a:t>
            </a:r>
            <a:r>
              <a:rPr lang="fr-FR" sz="1600" dirty="0" smtClean="0"/>
              <a:t>qui s’adresse à tous les collaborateurs non-développeurs de la région Ile-de-France </a:t>
            </a:r>
          </a:p>
          <a:p>
            <a:pPr lvl="1"/>
            <a:r>
              <a:rPr lang="fr-FR" sz="1600" dirty="0" smtClean="0"/>
              <a:t>- Objectifs : promouvoir une image positive du gaz naturel et remonter des prospects</a:t>
            </a:r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fr-FR" dirty="0" smtClean="0"/>
              <a:t>Le challenge TAG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254223" y="2006221"/>
            <a:ext cx="81408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53A1"/>
                </a:solidFill>
              </a:rPr>
              <a:t>Les relais comme pilier</a:t>
            </a:r>
          </a:p>
          <a:p>
            <a:endParaRPr lang="fr-FR" sz="1600" dirty="0" smtClean="0">
              <a:solidFill>
                <a:srgbClr val="0053A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fr-FR" sz="1500" dirty="0" smtClean="0"/>
              <a:t> 70 relais sur la région IDF</a:t>
            </a:r>
          </a:p>
          <a:p>
            <a:pPr lvl="1">
              <a:buFont typeface="Wingdings" pitchFamily="2" charset="2"/>
              <a:buChar char="ü"/>
            </a:pPr>
            <a:r>
              <a:rPr lang="fr-FR" sz="1500" baseline="0" dirty="0" smtClean="0"/>
              <a:t> </a:t>
            </a:r>
            <a:r>
              <a:rPr lang="fr-FR" sz="1500" dirty="0" smtClean="0"/>
              <a:t>Pour accompagner l’appropriation des supports et des messages</a:t>
            </a:r>
          </a:p>
          <a:p>
            <a:pPr lvl="1">
              <a:buFont typeface="Wingdings" pitchFamily="2" charset="2"/>
              <a:buChar char="ü"/>
            </a:pPr>
            <a:r>
              <a:rPr lang="fr-FR" sz="1500" baseline="0" dirty="0" smtClean="0"/>
              <a:t> </a:t>
            </a:r>
            <a:r>
              <a:rPr lang="fr-FR" sz="1500" dirty="0" smtClean="0"/>
              <a:t>Animer des séquences d’information et de sensibilisation en réunions d’équipe</a:t>
            </a:r>
          </a:p>
          <a:p>
            <a:pPr lvl="1">
              <a:buFont typeface="Wingdings" pitchFamily="2" charset="2"/>
              <a:buChar char="ü"/>
            </a:pPr>
            <a:r>
              <a:rPr lang="fr-FR" sz="1500" dirty="0" smtClean="0"/>
              <a:t>Aider à la détection de prospects et à leur remontée via la plateforme informatique « OTL » : </a:t>
            </a:r>
            <a:r>
              <a:rPr lang="fr-FR" sz="1600" dirty="0" smtClean="0">
                <a:hlinkClick r:id="rId2"/>
              </a:rPr>
              <a:t>https://otl.grdf.fr</a:t>
            </a:r>
            <a:r>
              <a:rPr lang="fr-FR" sz="1600" dirty="0" smtClean="0"/>
              <a:t>.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4101119"/>
            <a:ext cx="1011655" cy="15220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73473" y="4101119"/>
            <a:ext cx="1028700" cy="15335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5"/>
          <a:srcRect t="301" r="7099"/>
          <a:stretch/>
        </p:blipFill>
        <p:spPr>
          <a:xfrm>
            <a:off x="3201807" y="4101119"/>
            <a:ext cx="1053009" cy="15383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87014" y="4086942"/>
            <a:ext cx="1085850" cy="15716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55808" y="4120169"/>
            <a:ext cx="1085850" cy="1514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817908" y="4120169"/>
            <a:ext cx="1114425" cy="1552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fr-FR" dirty="0" smtClean="0"/>
              <a:t>Le challenge TAG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ZoneTexte 8"/>
          <p:cNvSpPr txBox="1"/>
          <p:nvPr userDrawn="1"/>
        </p:nvSpPr>
        <p:spPr>
          <a:xfrm>
            <a:off x="254223" y="1869743"/>
            <a:ext cx="84666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53A1"/>
                </a:solidFill>
              </a:rPr>
              <a:t>CHALLENGE TAG:</a:t>
            </a:r>
            <a:r>
              <a:rPr lang="fr-FR" sz="2000" b="1" baseline="0" dirty="0" smtClean="0">
                <a:solidFill>
                  <a:srgbClr val="0053A1"/>
                </a:solidFill>
              </a:rPr>
              <a:t> </a:t>
            </a:r>
            <a:r>
              <a:rPr lang="fr-FR" sz="2000" b="1" dirty="0" smtClean="0">
                <a:solidFill>
                  <a:srgbClr val="0053A1"/>
                </a:solidFill>
              </a:rPr>
              <a:t>PROCESS</a:t>
            </a:r>
          </a:p>
          <a:p>
            <a:pPr algn="ctr"/>
            <a:endParaRPr lang="fr-FR" dirty="0" smtClean="0">
              <a:solidFill>
                <a:srgbClr val="0053A1"/>
              </a:solidFill>
            </a:endParaRPr>
          </a:p>
          <a:p>
            <a:pPr algn="ctr"/>
            <a:endParaRPr lang="fr-FR" dirty="0" smtClean="0">
              <a:solidFill>
                <a:srgbClr val="0053A1"/>
              </a:solidFill>
            </a:endParaRPr>
          </a:p>
          <a:p>
            <a:pPr algn="ctr"/>
            <a:endParaRPr lang="fr-FR" dirty="0" smtClean="0">
              <a:solidFill>
                <a:srgbClr val="0053A1"/>
              </a:solidFill>
            </a:endParaRPr>
          </a:p>
          <a:p>
            <a:pPr algn="ctr"/>
            <a:endParaRPr lang="fr-FR" dirty="0" smtClean="0">
              <a:solidFill>
                <a:srgbClr val="0053A1"/>
              </a:solidFill>
            </a:endParaRPr>
          </a:p>
          <a:p>
            <a:pPr algn="ctr"/>
            <a:endParaRPr lang="fr-FR" dirty="0">
              <a:solidFill>
                <a:srgbClr val="0053A1"/>
              </a:solidFill>
            </a:endParaRPr>
          </a:p>
        </p:txBody>
      </p:sp>
      <p:graphicFrame>
        <p:nvGraphicFramePr>
          <p:cNvPr id="10" name="Diagramme 9"/>
          <p:cNvGraphicFramePr/>
          <p:nvPr userDrawn="1"/>
        </p:nvGraphicFramePr>
        <p:xfrm>
          <a:off x="682388" y="2224585"/>
          <a:ext cx="8038531" cy="2326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me 10"/>
          <p:cNvGraphicFramePr/>
          <p:nvPr userDrawn="1"/>
        </p:nvGraphicFramePr>
        <p:xfrm>
          <a:off x="682388" y="4379170"/>
          <a:ext cx="8038531" cy="17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fr-FR" dirty="0" smtClean="0"/>
              <a:t>Le challenge TAG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457200" y="1746913"/>
            <a:ext cx="8250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indent="0" algn="ctr">
              <a:buNone/>
            </a:pPr>
            <a:r>
              <a:rPr lang="fr-FR" sz="1800" b="1" dirty="0" smtClean="0">
                <a:solidFill>
                  <a:srgbClr val="0053A1"/>
                </a:solidFill>
                <a:latin typeface="VAG Rounded Std Light"/>
                <a:cs typeface="VAG Rounded Std Light"/>
                <a:sym typeface="Wingdings" pitchFamily="2" charset="2"/>
              </a:rPr>
              <a:t>UN DÉFI RECOMPENSÉ</a:t>
            </a:r>
            <a:endParaRPr lang="fr-FR" sz="1800" b="1" dirty="0" smtClean="0">
              <a:solidFill>
                <a:srgbClr val="0053A1"/>
              </a:solidFill>
              <a:latin typeface="VAG Rounded Std Light"/>
              <a:cs typeface="VAG Rounded Std Light"/>
            </a:endParaRPr>
          </a:p>
          <a:p>
            <a:pPr lvl="1"/>
            <a:endParaRPr lang="fr-FR" b="1" dirty="0" smtClean="0"/>
          </a:p>
          <a:p>
            <a:pPr lvl="1">
              <a:buFont typeface="Arial" pitchFamily="34" charset="0"/>
              <a:buChar char="•"/>
            </a:pPr>
            <a:r>
              <a:rPr lang="fr-FR" sz="1600" b="1" dirty="0" smtClean="0"/>
              <a:t> 5 points </a:t>
            </a:r>
            <a:r>
              <a:rPr lang="fr-FR" sz="1600" dirty="0" smtClean="0"/>
              <a:t>(1 € le point soit 5 €) pour chaque </a:t>
            </a:r>
            <a:r>
              <a:rPr lang="fr-FR" sz="1600" b="1" dirty="0" smtClean="0"/>
              <a:t>détectio</a:t>
            </a:r>
            <a:r>
              <a:rPr lang="fr-FR" sz="1600" dirty="0" smtClean="0"/>
              <a:t>n non connue de la Direction Clients Territoires IDF ;</a:t>
            </a:r>
          </a:p>
          <a:p>
            <a:pPr lvl="1">
              <a:buFont typeface="Arial" pitchFamily="34" charset="0"/>
              <a:buChar char="•"/>
            </a:pPr>
            <a:r>
              <a:rPr lang="fr-FR" sz="1600" b="1" baseline="0" dirty="0" smtClean="0"/>
              <a:t> </a:t>
            </a:r>
            <a:r>
              <a:rPr lang="fr-FR" sz="1600" b="1" dirty="0" smtClean="0"/>
              <a:t>30 points </a:t>
            </a:r>
            <a:r>
              <a:rPr lang="fr-FR" sz="1600" dirty="0" smtClean="0"/>
              <a:t>(1 € le point soit 30 €) à </a:t>
            </a:r>
            <a:r>
              <a:rPr lang="fr-FR" sz="1600" b="1" dirty="0" smtClean="0"/>
              <a:t>l’acceptation d’une offre de raccordement </a:t>
            </a:r>
            <a:r>
              <a:rPr lang="fr-FR" sz="1600" dirty="0" smtClean="0"/>
              <a:t>par le client ;</a:t>
            </a:r>
          </a:p>
          <a:p>
            <a:pPr lvl="1">
              <a:buFont typeface="Arial" pitchFamily="34" charset="0"/>
              <a:buChar char="•"/>
            </a:pPr>
            <a:r>
              <a:rPr lang="fr-FR" sz="1600" b="1" baseline="0" dirty="0" smtClean="0"/>
              <a:t> </a:t>
            </a:r>
            <a:r>
              <a:rPr lang="fr-FR" sz="1600" b="1" dirty="0" smtClean="0"/>
              <a:t>15 points </a:t>
            </a:r>
            <a:r>
              <a:rPr lang="fr-FR" sz="1600" dirty="0" smtClean="0"/>
              <a:t>(1 € le point soit 15 €) à </a:t>
            </a:r>
            <a:r>
              <a:rPr lang="fr-FR" sz="1600" b="1" dirty="0" smtClean="0"/>
              <a:t>la mise en service </a:t>
            </a:r>
            <a:r>
              <a:rPr lang="fr-FR" sz="1600" dirty="0" smtClean="0"/>
              <a:t>d’une installation au gaz naturel (concerne également les improductifs / inactifs).</a:t>
            </a:r>
          </a:p>
          <a:p>
            <a:pPr lvl="1"/>
            <a:r>
              <a:rPr lang="fr-FR" sz="1600" dirty="0" smtClean="0"/>
              <a:t>Ces points sont cumulables donc pour une détection MES, l’agent gagne 50 points soit 50€</a:t>
            </a:r>
          </a:p>
          <a:p>
            <a:pPr lvl="1"/>
            <a:endParaRPr lang="fr-FR" dirty="0" smtClean="0"/>
          </a:p>
          <a:p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17116" y="4179392"/>
            <a:ext cx="5574829" cy="193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fr-FR" dirty="0" smtClean="0"/>
              <a:t>Les outils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1734403" y="1897039"/>
            <a:ext cx="783381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53A1"/>
                </a:solidFill>
              </a:rPr>
              <a:t>OTL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sz="2400" dirty="0" smtClean="0">
              <a:solidFill>
                <a:srgbClr val="0053A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53A1"/>
                </a:solidFill>
              </a:rPr>
              <a:t>Le </a:t>
            </a:r>
            <a:r>
              <a:rPr lang="fr-FR" sz="2400" dirty="0" err="1" smtClean="0">
                <a:solidFill>
                  <a:srgbClr val="0053A1"/>
                </a:solidFill>
              </a:rPr>
              <a:t>reporting</a:t>
            </a:r>
            <a:r>
              <a:rPr lang="fr-FR" sz="2400" dirty="0" smtClean="0">
                <a:solidFill>
                  <a:srgbClr val="0053A1"/>
                </a:solidFill>
              </a:rPr>
              <a:t> mensuel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sz="2400" dirty="0" smtClean="0">
              <a:solidFill>
                <a:srgbClr val="0053A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53A1"/>
                </a:solidFill>
              </a:rPr>
              <a:t>Le site TAG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sz="2400" dirty="0" smtClean="0">
              <a:solidFill>
                <a:srgbClr val="0053A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53A1"/>
                </a:solidFill>
              </a:rPr>
              <a:t>La boutique cadeaux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sz="2400" dirty="0" smtClean="0">
              <a:solidFill>
                <a:srgbClr val="0053A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53A1"/>
                </a:solidFill>
              </a:rPr>
              <a:t>Les relais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sz="2400" dirty="0" smtClean="0">
              <a:solidFill>
                <a:srgbClr val="0053A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53A1"/>
                </a:solidFill>
              </a:rPr>
              <a:t>Les supports TAG</a:t>
            </a:r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fr-FR" dirty="0" smtClean="0"/>
              <a:t>Les outils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254223" y="1756458"/>
            <a:ext cx="830292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fr-FR" sz="2000" b="1" dirty="0" smtClean="0">
                <a:solidFill>
                  <a:srgbClr val="0053A1"/>
                </a:solidFill>
              </a:rPr>
              <a:t> OTL</a:t>
            </a:r>
          </a:p>
          <a:p>
            <a:pPr lvl="1">
              <a:buFontTx/>
              <a:buChar char="-"/>
            </a:pPr>
            <a:r>
              <a:rPr lang="fr-FR" dirty="0" smtClean="0">
                <a:sym typeface="Wingdings" pitchFamily="2" charset="2"/>
              </a:rPr>
              <a:t> Outils de remontée des détections</a:t>
            </a:r>
          </a:p>
          <a:p>
            <a:pPr lvl="1">
              <a:buFontTx/>
              <a:buChar char="-"/>
            </a:pPr>
            <a:r>
              <a:rPr lang="fr-FR" dirty="0" smtClean="0">
                <a:sym typeface="Wingdings" pitchFamily="2" charset="2"/>
              </a:rPr>
              <a:t> Suivi en ligne de l’évolution des détections</a:t>
            </a:r>
          </a:p>
          <a:p>
            <a:pPr lvl="1">
              <a:buFontTx/>
              <a:buChar char="-"/>
            </a:pPr>
            <a:r>
              <a:rPr lang="fr-FR" baseline="0" dirty="0" smtClean="0">
                <a:sym typeface="Wingdings" pitchFamily="2" charset="2"/>
                <a:hlinkClick r:id="rId2"/>
              </a:rPr>
              <a:t>  </a:t>
            </a:r>
            <a:r>
              <a:rPr lang="fr-FR" dirty="0" smtClean="0">
                <a:sym typeface="Wingdings" pitchFamily="2" charset="2"/>
                <a:hlinkClick r:id="rId2"/>
              </a:rPr>
              <a:t>https://otl.grdf.fr/</a:t>
            </a:r>
            <a:endParaRPr lang="fr-FR" dirty="0" smtClean="0">
              <a:sym typeface="Wingdings" pitchFamily="2" charset="2"/>
            </a:endParaRP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2859" y="3087142"/>
            <a:ext cx="6460638" cy="307495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Tulipe.ai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9" b="34170"/>
          <a:stretch/>
        </p:blipFill>
        <p:spPr>
          <a:xfrm>
            <a:off x="0" y="6195450"/>
            <a:ext cx="9279467" cy="544023"/>
          </a:xfrm>
          <a:prstGeom prst="rect">
            <a:avLst/>
          </a:prstGeom>
        </p:spPr>
      </p:pic>
      <p:pic>
        <p:nvPicPr>
          <p:cNvPr id="11" name="Image 10" descr="visuel_persos.png"/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1760" y="112448"/>
            <a:ext cx="1532243" cy="580247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930276"/>
            <a:ext cx="5926667" cy="631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6413" y="1913468"/>
            <a:ext cx="8229600" cy="360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9" name="Image 8" descr="logo-TAG.ai"/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33" t="4521" r="52870" b="78183"/>
          <a:stretch/>
        </p:blipFill>
        <p:spPr>
          <a:xfrm>
            <a:off x="-203199" y="-110067"/>
            <a:ext cx="1524222" cy="874772"/>
          </a:xfrm>
          <a:prstGeom prst="rect">
            <a:avLst/>
          </a:prstGeom>
        </p:spPr>
      </p:pic>
      <p:pic>
        <p:nvPicPr>
          <p:cNvPr id="10" name="Image 9" descr="LG-GRDF Quadri.ai"/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t="40478" r="39356" b="41513"/>
          <a:stretch/>
        </p:blipFill>
        <p:spPr>
          <a:xfrm>
            <a:off x="7993369" y="133082"/>
            <a:ext cx="1023636" cy="572355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54223" y="64748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4748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3A1"/>
                </a:solidFill>
                <a:latin typeface="Arial"/>
                <a:cs typeface="Arial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98733" y="64748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00B1AF"/>
                </a:solidFill>
                <a:latin typeface="Arial"/>
                <a:cs typeface="Arial"/>
              </a:defRPr>
            </a:lvl1pPr>
          </a:lstStyle>
          <a:p>
            <a:fld id="{19D186B3-3485-3441-91FB-DE799B0103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GabGood"/>
          <p:cNvSpPr/>
          <p:nvPr userDrawn="1"/>
        </p:nvSpPr>
        <p:spPr>
          <a:xfrm>
            <a:off x="-9144000" y="457200"/>
            <a:ext cx="914400" cy="457200"/>
          </a:xfrm>
          <a:prstGeom prst="cube">
            <a:avLst/>
          </a:prstGeom>
          <a:gradFill flip="none" rotWithShape="1">
            <a:gsLst>
              <a:gs pos="0">
                <a:srgbClr val="00E82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abBad"/>
          <p:cNvSpPr/>
          <p:nvPr userDrawn="1"/>
        </p:nvSpPr>
        <p:spPr>
          <a:xfrm>
            <a:off x="-9144000" y="1371600"/>
            <a:ext cx="914400" cy="457200"/>
          </a:xfrm>
          <a:prstGeom prst="cube">
            <a:avLst/>
          </a:prstGeom>
          <a:gradFill flip="none" rotWithShape="1">
            <a:gsLst>
              <a:gs pos="0">
                <a:srgbClr val="135EF3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GabNul"/>
          <p:cNvSpPr/>
          <p:nvPr userDrawn="1"/>
        </p:nvSpPr>
        <p:spPr>
          <a:xfrm>
            <a:off x="-9144000" y="2286000"/>
            <a:ext cx="914400" cy="457200"/>
          </a:xfrm>
          <a:prstGeom prst="cube">
            <a:avLst/>
          </a:prstGeom>
          <a:gradFill flip="none" rotWithShape="1">
            <a:gsLst>
              <a:gs pos="0">
                <a:srgbClr val="FF804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99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70" r:id="rId12"/>
    <p:sldLayoutId id="2147483669" r:id="rId13"/>
    <p:sldLayoutId id="2147483671" r:id="rId14"/>
    <p:sldLayoutId id="2147483672" r:id="rId15"/>
    <p:sldLayoutId id="2147483675" r:id="rId16"/>
    <p:sldLayoutId id="2147483673" r:id="rId17"/>
    <p:sldLayoutId id="2147483674" r:id="rId18"/>
    <p:sldLayoutId id="2147483677" r:id="rId19"/>
    <p:sldLayoutId id="2147483679" r:id="rId20"/>
    <p:sldLayoutId id="2147483681" r:id="rId21"/>
    <p:sldLayoutId id="2147483682" r:id="rId22"/>
    <p:sldLayoutId id="2147483684" r:id="rId23"/>
    <p:sldLayoutId id="2147483683" r:id="rId24"/>
    <p:sldLayoutId id="2147483685" r:id="rId25"/>
    <p:sldLayoutId id="2147483686" r:id="rId26"/>
    <p:sldLayoutId id="2147483687" r:id="rId27"/>
    <p:sldLayoutId id="2147483689" r:id="rId28"/>
    <p:sldLayoutId id="2147483690" r:id="rId29"/>
    <p:sldLayoutId id="2147483692" r:id="rId30"/>
    <p:sldLayoutId id="2147483693" r:id="rId31"/>
    <p:sldLayoutId id="2147483694" r:id="rId32"/>
    <p:sldLayoutId id="2147483695" r:id="rId3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800" b="1" kern="1200">
          <a:solidFill>
            <a:srgbClr val="00B1A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ite.grdf.fr/web/tag-idf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6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6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6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http://distribuidores.makito.eu/imagenes/9000/800/9850-02.jpg" TargetMode="External"/><Relationship Id="rId11" Type="http://schemas.openxmlformats.org/officeDocument/2006/relationships/image" Target="../media/image61.jpeg"/><Relationship Id="rId5" Type="http://schemas.openxmlformats.org/officeDocument/2006/relationships/image" Target="../media/image57.jpeg"/><Relationship Id="rId10" Type="http://schemas.openxmlformats.org/officeDocument/2006/relationships/image" Target="http://www.cecop.com/uploads/photos/3637/9402_l.jpg" TargetMode="External"/><Relationship Id="rId4" Type="http://schemas.openxmlformats.org/officeDocument/2006/relationships/image" Target="../media/image56.png"/><Relationship Id="rId9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éminaire du 10.11.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challenge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71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es nouveau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boutique cadeaux</a:t>
            </a:r>
            <a:endParaRPr lang="fr-FR" dirty="0"/>
          </a:p>
        </p:txBody>
      </p:sp>
      <p:pic>
        <p:nvPicPr>
          <p:cNvPr id="8" name="Image 7" descr="eboutique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64"/>
          <a:stretch/>
        </p:blipFill>
        <p:spPr>
          <a:xfrm>
            <a:off x="564625" y="2075260"/>
            <a:ext cx="4007375" cy="3885939"/>
          </a:xfrm>
          <a:prstGeom prst="rect">
            <a:avLst/>
          </a:prstGeom>
        </p:spPr>
      </p:pic>
      <p:sp>
        <p:nvSpPr>
          <p:cNvPr id="9" name="Espace réservé du contenu 1"/>
          <p:cNvSpPr txBox="1">
            <a:spLocks/>
          </p:cNvSpPr>
          <p:nvPr/>
        </p:nvSpPr>
        <p:spPr>
          <a:xfrm>
            <a:off x="4734499" y="2590201"/>
            <a:ext cx="3956740" cy="2345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lang="fr-FR" sz="4500" b="0" kern="1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 smtClean="0">
                <a:sym typeface="Wingdings" panose="05000000000000000000" pitchFamily="2" charset="2"/>
              </a:rPr>
              <a:t>Cadeaux attractifs</a:t>
            </a:r>
          </a:p>
          <a:p>
            <a:r>
              <a:rPr lang="fr-FR" sz="2800" dirty="0" smtClean="0">
                <a:sym typeface="Wingdings" panose="05000000000000000000" pitchFamily="2" charset="2"/>
              </a:rPr>
              <a:t>Appli smartphone et tablette</a:t>
            </a:r>
          </a:p>
          <a:p>
            <a:r>
              <a:rPr lang="fr-FR" sz="2800" dirty="0" smtClean="0">
                <a:sym typeface="Wingdings" panose="05000000000000000000" pitchFamily="2" charset="2"/>
              </a:rPr>
              <a:t>Suivis des points et des consommations</a:t>
            </a:r>
          </a:p>
          <a:p>
            <a:endParaRPr lang="fr-FR" sz="2800" dirty="0" smtClean="0">
              <a:sym typeface="Wingdings" panose="05000000000000000000" pitchFamily="2" charset="2"/>
            </a:endParaRPr>
          </a:p>
          <a:p>
            <a:endParaRPr lang="fr-FR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59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Nouveaux 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www.tag.grdf.fr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site TAG</a:t>
            </a:r>
            <a:endParaRPr lang="fr-FR" dirty="0"/>
          </a:p>
        </p:txBody>
      </p:sp>
      <p:pic>
        <p:nvPicPr>
          <p:cNvPr id="7" name="Image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68115"/>
            <a:ext cx="8221663" cy="2555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79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ication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457200" y="1795463"/>
            <a:ext cx="8475133" cy="3800475"/>
          </a:xfrm>
        </p:spPr>
        <p:txBody>
          <a:bodyPr/>
          <a:lstStyle/>
          <a:p>
            <a:r>
              <a:rPr lang="fr-FR" dirty="0" smtClean="0"/>
              <a:t>Télécharger l’application </a:t>
            </a:r>
          </a:p>
          <a:p>
            <a:pPr marL="0" indent="0" algn="ctr">
              <a:buNone/>
            </a:pPr>
            <a:r>
              <a:rPr lang="fr-FR" dirty="0" smtClean="0"/>
              <a:t>« </a:t>
            </a:r>
            <a:r>
              <a:rPr lang="fr-FR" dirty="0" smtClean="0">
                <a:solidFill>
                  <a:srgbClr val="FAB200"/>
                </a:solidFill>
              </a:rPr>
              <a:t>Tous Ambassadeurs</a:t>
            </a:r>
            <a:r>
              <a:rPr lang="fr-FR" dirty="0" smtClean="0"/>
              <a:t> »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 TAG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26506" b="9236"/>
          <a:stretch/>
        </p:blipFill>
        <p:spPr>
          <a:xfrm>
            <a:off x="2555613" y="3695700"/>
            <a:ext cx="4278306" cy="8483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69" b="38543"/>
          <a:stretch/>
        </p:blipFill>
        <p:spPr>
          <a:xfrm>
            <a:off x="3956358" y="4640842"/>
            <a:ext cx="1476816" cy="14810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0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0CE3-DE4B-4E28-B9A9-C34CA3BB6CE3}" type="datetime1">
              <a:rPr lang="fr-FR" smtClean="0"/>
              <a:t>20/09/2016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40CD-8AED-46FF-A9A2-77308F3F39AE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99E58639-864B-45D5-BE77-E47926FF179C" descr="99E58639-864B-45D5-BE77-E47926FF179C"/>
          <p:cNvPicPr>
            <a:picLocks noChangeAspect="1" noChangeArrowheads="1"/>
          </p:cNvPicPr>
          <p:nvPr/>
        </p:nvPicPr>
        <p:blipFill rotWithShape="1">
          <a:blip r:embed="rId3"/>
          <a:srcRect l="399" t="25199" r="-399" b="-1116"/>
          <a:stretch/>
        </p:blipFill>
        <p:spPr bwMode="auto">
          <a:xfrm>
            <a:off x="-21898" y="1700808"/>
            <a:ext cx="9270468" cy="52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46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u’elle est la facture annuelle moyenne d’une maison à l’électricité?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938866" y="1049956"/>
            <a:ext cx="5926667" cy="631295"/>
          </a:xfrm>
        </p:spPr>
        <p:txBody>
          <a:bodyPr>
            <a:noAutofit/>
          </a:bodyPr>
          <a:lstStyle/>
          <a:p>
            <a:pPr algn="ctr"/>
            <a:r>
              <a:rPr lang="fr-FR" sz="2800" dirty="0" smtClean="0">
                <a:solidFill>
                  <a:srgbClr val="0053A1"/>
                </a:solidFill>
              </a:rPr>
              <a:t>Quelle est la facture annuelle moyenne d’une maison de 110m² en IDF à l’électricité? </a:t>
            </a:r>
            <a:endParaRPr lang="fr-FR" sz="2800" dirty="0">
              <a:solidFill>
                <a:srgbClr val="0053A1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206C-2C22-4A63-8F22-F4AB98B66C96}" type="datetime1">
              <a:rPr lang="fr-FR" smtClean="0"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40CD-8AED-46FF-A9A2-77308F3F39AE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1" name="QLib1"/>
          <p:cNvSpPr txBox="1"/>
          <p:nvPr/>
        </p:nvSpPr>
        <p:spPr>
          <a:xfrm>
            <a:off x="1633220" y="2358445"/>
            <a:ext cx="2332582" cy="738664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/>
          <a:p>
            <a:pPr algn="ctr"/>
            <a:endParaRPr lang="fr-FR" sz="1400" dirty="0" smtClean="0">
              <a:latin typeface="Avenir LT Std 65 Medium" panose="020B0803020203020204" pitchFamily="34" charset="0"/>
            </a:endParaRPr>
          </a:p>
          <a:p>
            <a:pPr algn="ctr"/>
            <a:r>
              <a:rPr lang="fr-FR" sz="1400" dirty="0" smtClean="0">
                <a:solidFill>
                  <a:srgbClr val="FAB200"/>
                </a:solidFill>
                <a:latin typeface="Avenir LT Std 65 Medium" panose="020B0803020203020204" pitchFamily="34" charset="0"/>
              </a:rPr>
              <a:t>1 – 1595€</a:t>
            </a:r>
          </a:p>
          <a:p>
            <a:pPr algn="ctr"/>
            <a:endParaRPr lang="fr-FR" sz="1400" dirty="0">
              <a:latin typeface="Avenir LT Std 65 Medium" panose="020B0803020203020204" pitchFamily="34" charset="0"/>
            </a:endParaRPr>
          </a:p>
        </p:txBody>
      </p:sp>
      <p:sp>
        <p:nvSpPr>
          <p:cNvPr id="12" name="QLib2"/>
          <p:cNvSpPr txBox="1"/>
          <p:nvPr/>
        </p:nvSpPr>
        <p:spPr>
          <a:xfrm>
            <a:off x="4466021" y="2351458"/>
            <a:ext cx="2085699" cy="738664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latin typeface="Avenir LT Std 65 Medium" panose="020B0803020203020204" pitchFamily="34" charset="0"/>
              </a:defRPr>
            </a:lvl1pPr>
          </a:lstStyle>
          <a:p>
            <a:endParaRPr lang="fr-FR" dirty="0"/>
          </a:p>
          <a:p>
            <a:r>
              <a:rPr lang="fr-FR" dirty="0">
                <a:solidFill>
                  <a:srgbClr val="FFC000"/>
                </a:solidFill>
              </a:rPr>
              <a:t>2 – </a:t>
            </a:r>
            <a:r>
              <a:rPr lang="fr-FR" dirty="0" smtClean="0">
                <a:solidFill>
                  <a:srgbClr val="FFC000"/>
                </a:solidFill>
              </a:rPr>
              <a:t>1695€</a:t>
            </a:r>
            <a:endParaRPr lang="fr-FR" dirty="0">
              <a:solidFill>
                <a:srgbClr val="FFC000"/>
              </a:solidFill>
            </a:endParaRPr>
          </a:p>
          <a:p>
            <a:endParaRPr lang="fr-FR" dirty="0"/>
          </a:p>
        </p:txBody>
      </p:sp>
      <p:sp>
        <p:nvSpPr>
          <p:cNvPr id="13" name="QLib3"/>
          <p:cNvSpPr txBox="1"/>
          <p:nvPr/>
        </p:nvSpPr>
        <p:spPr>
          <a:xfrm>
            <a:off x="1638935" y="3747485"/>
            <a:ext cx="2326867" cy="738664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latin typeface="Avenir LT Std 65 Medium" panose="020B0803020203020204" pitchFamily="34" charset="0"/>
              </a:defRPr>
            </a:lvl1pPr>
          </a:lstStyle>
          <a:p>
            <a:endParaRPr lang="fr-FR" dirty="0" smtClean="0"/>
          </a:p>
          <a:p>
            <a:r>
              <a:rPr lang="fr-FR" dirty="0" smtClean="0">
                <a:solidFill>
                  <a:srgbClr val="FFC000"/>
                </a:solidFill>
              </a:rPr>
              <a:t>3 – 1795€</a:t>
            </a:r>
          </a:p>
          <a:p>
            <a:endParaRPr lang="fr-FR" dirty="0"/>
          </a:p>
        </p:txBody>
      </p:sp>
      <p:sp>
        <p:nvSpPr>
          <p:cNvPr id="14" name="QLib4"/>
          <p:cNvSpPr txBox="1"/>
          <p:nvPr/>
        </p:nvSpPr>
        <p:spPr>
          <a:xfrm>
            <a:off x="4466020" y="3737491"/>
            <a:ext cx="2138393" cy="738664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latin typeface="Avenir LT Std 65 Medium" panose="020B0803020203020204" pitchFamily="34" charset="0"/>
              </a:defRPr>
            </a:lvl1pPr>
          </a:lstStyle>
          <a:p>
            <a:endParaRPr lang="fr-FR" dirty="0" smtClean="0"/>
          </a:p>
          <a:p>
            <a:r>
              <a:rPr lang="fr-FR" dirty="0" smtClean="0">
                <a:solidFill>
                  <a:srgbClr val="FFC000"/>
                </a:solidFill>
              </a:rPr>
              <a:t>4 – 1895€</a:t>
            </a:r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025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u’elle est la facture annuelle moyenne d’une maison au fuel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11867" y="1045368"/>
            <a:ext cx="5926667" cy="631295"/>
          </a:xfrm>
        </p:spPr>
        <p:txBody>
          <a:bodyPr>
            <a:noAutofit/>
          </a:bodyPr>
          <a:lstStyle/>
          <a:p>
            <a:pPr algn="ctr"/>
            <a:r>
              <a:rPr lang="fr-FR" sz="2800" smtClean="0">
                <a:solidFill>
                  <a:srgbClr val="0053A1"/>
                </a:solidFill>
              </a:rPr>
              <a:t>Quelle </a:t>
            </a:r>
            <a:r>
              <a:rPr lang="fr-FR" sz="2800" dirty="0" smtClean="0">
                <a:solidFill>
                  <a:srgbClr val="0053A1"/>
                </a:solidFill>
              </a:rPr>
              <a:t>est la facture annuelle moyenne d’une maison </a:t>
            </a:r>
            <a:r>
              <a:rPr lang="fr-FR" sz="2800" dirty="0">
                <a:solidFill>
                  <a:srgbClr val="0053A1"/>
                </a:solidFill>
              </a:rPr>
              <a:t>de 110m² en IDF au </a:t>
            </a:r>
            <a:r>
              <a:rPr lang="fr-FR" sz="2800" dirty="0" smtClean="0">
                <a:solidFill>
                  <a:srgbClr val="0053A1"/>
                </a:solidFill>
              </a:rPr>
              <a:t>fuel?</a:t>
            </a:r>
            <a:endParaRPr lang="fr-FR" sz="2800" dirty="0">
              <a:solidFill>
                <a:srgbClr val="0053A1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206C-2C22-4A63-8F22-F4AB98B66C96}" type="datetime1">
              <a:rPr lang="fr-FR" smtClean="0"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40CD-8AED-46FF-A9A2-77308F3F39AE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1" name="QLib1"/>
          <p:cNvSpPr txBox="1"/>
          <p:nvPr/>
        </p:nvSpPr>
        <p:spPr>
          <a:xfrm>
            <a:off x="2387823" y="2639118"/>
            <a:ext cx="1811644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>
                <a:solidFill>
                  <a:srgbClr val="FFC000"/>
                </a:solidFill>
              </a:rPr>
              <a:t>1 – 1093€</a:t>
            </a:r>
          </a:p>
          <a:p>
            <a:endParaRPr lang="fr-FR" sz="2000" dirty="0"/>
          </a:p>
        </p:txBody>
      </p:sp>
      <p:sp>
        <p:nvSpPr>
          <p:cNvPr id="12" name="QLib2"/>
          <p:cNvSpPr txBox="1"/>
          <p:nvPr/>
        </p:nvSpPr>
        <p:spPr>
          <a:xfrm>
            <a:off x="2387823" y="3866572"/>
            <a:ext cx="1811644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>
                <a:solidFill>
                  <a:srgbClr val="FFC000"/>
                </a:solidFill>
              </a:rPr>
              <a:t>2 – 1193</a:t>
            </a:r>
          </a:p>
          <a:p>
            <a:endParaRPr lang="fr-FR" sz="2000" dirty="0"/>
          </a:p>
        </p:txBody>
      </p:sp>
      <p:sp>
        <p:nvSpPr>
          <p:cNvPr id="13" name="QLib3"/>
          <p:cNvSpPr txBox="1"/>
          <p:nvPr/>
        </p:nvSpPr>
        <p:spPr>
          <a:xfrm>
            <a:off x="4413603" y="2639118"/>
            <a:ext cx="1811644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>
                <a:solidFill>
                  <a:srgbClr val="FFC000"/>
                </a:solidFill>
              </a:rPr>
              <a:t>3 – 1293</a:t>
            </a:r>
          </a:p>
          <a:p>
            <a:endParaRPr lang="fr-FR" sz="2000" dirty="0"/>
          </a:p>
        </p:txBody>
      </p:sp>
      <p:sp>
        <p:nvSpPr>
          <p:cNvPr id="14" name="QLib4"/>
          <p:cNvSpPr txBox="1"/>
          <p:nvPr/>
        </p:nvSpPr>
        <p:spPr>
          <a:xfrm>
            <a:off x="4413603" y="3922548"/>
            <a:ext cx="1811644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>
                <a:solidFill>
                  <a:srgbClr val="FFC000"/>
                </a:solidFill>
              </a:rPr>
              <a:t>4 – 1393</a:t>
            </a:r>
          </a:p>
          <a:p>
            <a:endParaRPr lang="fr-F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7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u’elle est la facture annuelle moyenne d’une maison au gaz naturel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242001" y="1417917"/>
            <a:ext cx="6462889" cy="631295"/>
          </a:xfrm>
        </p:spPr>
        <p:txBody>
          <a:bodyPr>
            <a:noAutofit/>
          </a:bodyPr>
          <a:lstStyle/>
          <a:p>
            <a:pPr algn="ctr"/>
            <a:r>
              <a:rPr lang="fr-FR" sz="2800" smtClean="0">
                <a:solidFill>
                  <a:srgbClr val="0053A1"/>
                </a:solidFill>
              </a:rPr>
              <a:t>Quelle </a:t>
            </a:r>
            <a:r>
              <a:rPr lang="fr-FR" sz="2800" dirty="0" smtClean="0">
                <a:solidFill>
                  <a:srgbClr val="0053A1"/>
                </a:solidFill>
              </a:rPr>
              <a:t>est la facture annuelle moyenne d’une maison </a:t>
            </a:r>
            <a:r>
              <a:rPr lang="fr-FR" sz="2800" dirty="0">
                <a:solidFill>
                  <a:srgbClr val="0053A1"/>
                </a:solidFill>
              </a:rPr>
              <a:t>de 110m² en IDF au </a:t>
            </a:r>
            <a:r>
              <a:rPr lang="fr-FR" sz="2800" dirty="0" smtClean="0">
                <a:solidFill>
                  <a:srgbClr val="0053A1"/>
                </a:solidFill>
              </a:rPr>
              <a:t>gaz naturel?</a:t>
            </a:r>
            <a:endParaRPr lang="fr-FR" sz="2800" dirty="0">
              <a:solidFill>
                <a:srgbClr val="0053A1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206C-2C22-4A63-8F22-F4AB98B66C96}" type="datetime1">
              <a:rPr lang="fr-FR" smtClean="0"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40CD-8AED-46FF-A9A2-77308F3F39AE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1" name="QLib1"/>
          <p:cNvSpPr txBox="1"/>
          <p:nvPr/>
        </p:nvSpPr>
        <p:spPr>
          <a:xfrm>
            <a:off x="2387823" y="2740151"/>
            <a:ext cx="1902311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>
              <a:solidFill>
                <a:srgbClr val="FAB200"/>
              </a:solidFill>
            </a:endParaRPr>
          </a:p>
          <a:p>
            <a:r>
              <a:rPr lang="fr-FR" sz="2000" dirty="0" smtClean="0">
                <a:solidFill>
                  <a:srgbClr val="FAB200"/>
                </a:solidFill>
              </a:rPr>
              <a:t>1 – 1197€</a:t>
            </a:r>
          </a:p>
          <a:p>
            <a:endParaRPr lang="fr-FR" sz="2000" dirty="0">
              <a:solidFill>
                <a:srgbClr val="FAB200"/>
              </a:solidFill>
            </a:endParaRPr>
          </a:p>
        </p:txBody>
      </p:sp>
      <p:sp>
        <p:nvSpPr>
          <p:cNvPr id="12" name="QLib2"/>
          <p:cNvSpPr txBox="1"/>
          <p:nvPr/>
        </p:nvSpPr>
        <p:spPr>
          <a:xfrm>
            <a:off x="4590568" y="2740151"/>
            <a:ext cx="1886100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>
              <a:solidFill>
                <a:srgbClr val="FAB200"/>
              </a:solidFill>
            </a:endParaRPr>
          </a:p>
          <a:p>
            <a:r>
              <a:rPr lang="fr-FR" sz="2000" dirty="0" smtClean="0">
                <a:solidFill>
                  <a:srgbClr val="FAB200"/>
                </a:solidFill>
              </a:rPr>
              <a:t>2 – 1297€</a:t>
            </a:r>
          </a:p>
          <a:p>
            <a:endParaRPr lang="fr-FR" sz="2000" dirty="0">
              <a:solidFill>
                <a:srgbClr val="FAB200"/>
              </a:solidFill>
            </a:endParaRPr>
          </a:p>
        </p:txBody>
      </p:sp>
      <p:sp>
        <p:nvSpPr>
          <p:cNvPr id="13" name="QLib3"/>
          <p:cNvSpPr txBox="1"/>
          <p:nvPr/>
        </p:nvSpPr>
        <p:spPr>
          <a:xfrm>
            <a:off x="2387823" y="4085427"/>
            <a:ext cx="1902311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>
              <a:solidFill>
                <a:srgbClr val="FAB200"/>
              </a:solidFill>
            </a:endParaRPr>
          </a:p>
          <a:p>
            <a:r>
              <a:rPr lang="fr-FR" sz="2000" dirty="0" smtClean="0">
                <a:solidFill>
                  <a:srgbClr val="FAB200"/>
                </a:solidFill>
              </a:rPr>
              <a:t>3 – 1397€</a:t>
            </a:r>
          </a:p>
          <a:p>
            <a:endParaRPr lang="fr-FR" sz="2000" dirty="0">
              <a:solidFill>
                <a:srgbClr val="FAB200"/>
              </a:solidFill>
            </a:endParaRPr>
          </a:p>
        </p:txBody>
      </p:sp>
      <p:sp>
        <p:nvSpPr>
          <p:cNvPr id="14" name="QLib4"/>
          <p:cNvSpPr txBox="1"/>
          <p:nvPr/>
        </p:nvSpPr>
        <p:spPr>
          <a:xfrm>
            <a:off x="4753024" y="4128532"/>
            <a:ext cx="1723644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>
              <a:solidFill>
                <a:srgbClr val="FAB200"/>
              </a:solidFill>
            </a:endParaRPr>
          </a:p>
          <a:p>
            <a:r>
              <a:rPr lang="fr-FR" sz="2000" dirty="0" smtClean="0">
                <a:solidFill>
                  <a:srgbClr val="FAB200"/>
                </a:solidFill>
              </a:rPr>
              <a:t>4 – 1497€</a:t>
            </a:r>
          </a:p>
          <a:p>
            <a:endParaRPr lang="fr-FR" sz="2000" dirty="0">
              <a:solidFill>
                <a:srgbClr val="FAB2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51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30276"/>
            <a:ext cx="7490178" cy="631295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53A1"/>
                </a:solidFill>
              </a:rPr>
              <a:t>Facture annuelle moyenne des énergies</a:t>
            </a:r>
            <a:endParaRPr lang="fr-FR" dirty="0">
              <a:solidFill>
                <a:srgbClr val="0053A1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023" y="1873956"/>
            <a:ext cx="6979845" cy="38111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42" y="2223911"/>
            <a:ext cx="1010784" cy="10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9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ombien coûte l'entretien annuel d'une chaudière?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321023" y="1028526"/>
            <a:ext cx="5926667" cy="631295"/>
          </a:xfrm>
        </p:spPr>
        <p:txBody>
          <a:bodyPr>
            <a:noAutofit/>
          </a:bodyPr>
          <a:lstStyle/>
          <a:p>
            <a:pPr algn="ctr"/>
            <a:r>
              <a:rPr lang="fr-FR" sz="2800" dirty="0" smtClean="0">
                <a:solidFill>
                  <a:srgbClr val="0053A1"/>
                </a:solidFill>
              </a:rPr>
              <a:t>Combien coûte l'entretien annuel </a:t>
            </a:r>
            <a:br>
              <a:rPr lang="fr-FR" sz="2800" dirty="0" smtClean="0">
                <a:solidFill>
                  <a:srgbClr val="0053A1"/>
                </a:solidFill>
              </a:rPr>
            </a:br>
            <a:r>
              <a:rPr lang="fr-FR" sz="2800" dirty="0" smtClean="0">
                <a:solidFill>
                  <a:srgbClr val="0053A1"/>
                </a:solidFill>
              </a:rPr>
              <a:t>d'une chaudière? </a:t>
            </a:r>
            <a:endParaRPr lang="fr-FR" sz="2800" dirty="0">
              <a:solidFill>
                <a:srgbClr val="0053A1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206C-2C22-4A63-8F22-F4AB98B66C96}" type="datetime1">
              <a:rPr lang="fr-FR" smtClean="0"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40CD-8AED-46FF-A9A2-77308F3F39AE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1" name="QLib1"/>
          <p:cNvSpPr txBox="1"/>
          <p:nvPr/>
        </p:nvSpPr>
        <p:spPr>
          <a:xfrm>
            <a:off x="2555775" y="2061806"/>
            <a:ext cx="3551513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/>
              <a:t>1 </a:t>
            </a:r>
            <a:r>
              <a:rPr lang="fr-FR" sz="2000" dirty="0"/>
              <a:t>- Entre 50 et 100 </a:t>
            </a:r>
            <a:r>
              <a:rPr lang="fr-FR" sz="2000" dirty="0" smtClean="0"/>
              <a:t>euros</a:t>
            </a:r>
          </a:p>
          <a:p>
            <a:endParaRPr lang="fr-FR" sz="2000" dirty="0"/>
          </a:p>
        </p:txBody>
      </p:sp>
      <p:sp>
        <p:nvSpPr>
          <p:cNvPr id="12" name="QLib2"/>
          <p:cNvSpPr txBox="1"/>
          <p:nvPr/>
        </p:nvSpPr>
        <p:spPr>
          <a:xfrm>
            <a:off x="2555775" y="3296246"/>
            <a:ext cx="3551513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/>
              <a:t>2 </a:t>
            </a:r>
            <a:r>
              <a:rPr lang="fr-FR" sz="2000" dirty="0"/>
              <a:t>- Entre 100 et 120 </a:t>
            </a:r>
            <a:r>
              <a:rPr lang="fr-FR" sz="2000" dirty="0" smtClean="0"/>
              <a:t>euros</a:t>
            </a:r>
          </a:p>
          <a:p>
            <a:endParaRPr lang="fr-FR" sz="2000" dirty="0"/>
          </a:p>
        </p:txBody>
      </p:sp>
      <p:sp>
        <p:nvSpPr>
          <p:cNvPr id="13" name="QLib3"/>
          <p:cNvSpPr txBox="1"/>
          <p:nvPr/>
        </p:nvSpPr>
        <p:spPr>
          <a:xfrm>
            <a:off x="2555775" y="4530686"/>
            <a:ext cx="3551513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/>
              <a:t>3 </a:t>
            </a:r>
            <a:r>
              <a:rPr lang="fr-FR" sz="2000" dirty="0"/>
              <a:t>- Plus de 120 </a:t>
            </a:r>
            <a:r>
              <a:rPr lang="fr-FR" sz="2000" dirty="0" smtClean="0"/>
              <a:t>euros</a:t>
            </a:r>
          </a:p>
          <a:p>
            <a:endParaRPr lang="fr-F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873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663" y="1552926"/>
            <a:ext cx="6816674" cy="34141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80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a démarch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457200" y="1795463"/>
            <a:ext cx="7764463" cy="3800475"/>
          </a:xfrm>
        </p:spPr>
        <p:txBody>
          <a:bodyPr>
            <a:normAutofit lnSpcReduction="10000"/>
          </a:bodyPr>
          <a:lstStyle/>
          <a:p>
            <a:r>
              <a:rPr lang="fr-FR" sz="4400" dirty="0" smtClean="0"/>
              <a:t>Qu’est ce que la démarche TAG</a:t>
            </a:r>
          </a:p>
          <a:p>
            <a:pPr marL="0" indent="0">
              <a:buNone/>
            </a:pPr>
            <a:r>
              <a:rPr lang="fr-FR" sz="3200" dirty="0" smtClean="0"/>
              <a:t>- </a:t>
            </a:r>
            <a:r>
              <a:rPr lang="fr-FR" sz="2200" dirty="0" smtClean="0"/>
              <a:t>La </a:t>
            </a:r>
            <a:r>
              <a:rPr lang="fr-FR" sz="2200" b="1" dirty="0" smtClean="0"/>
              <a:t>démarche</a:t>
            </a:r>
            <a:r>
              <a:rPr lang="fr-FR" sz="2200" dirty="0" smtClean="0"/>
              <a:t> interne pour permettre de mieux connaitre les atouts du gaz naturel</a:t>
            </a:r>
          </a:p>
          <a:p>
            <a:pPr marL="0" indent="0">
              <a:buNone/>
            </a:pPr>
            <a:r>
              <a:rPr lang="fr-FR" sz="2200" dirty="0" smtClean="0">
                <a:sym typeface="Wingdings" pitchFamily="2" charset="2"/>
              </a:rPr>
              <a:t>- Le</a:t>
            </a:r>
            <a:r>
              <a:rPr lang="fr-FR" sz="2200" dirty="0" smtClean="0"/>
              <a:t> </a:t>
            </a:r>
            <a:r>
              <a:rPr lang="fr-FR" sz="2200" b="1" dirty="0"/>
              <a:t>challenge</a:t>
            </a:r>
            <a:r>
              <a:rPr lang="fr-FR" sz="2200" dirty="0"/>
              <a:t> pour </a:t>
            </a:r>
            <a:r>
              <a:rPr lang="fr-FR" sz="2200" dirty="0" smtClean="0"/>
              <a:t>récompenser </a:t>
            </a:r>
            <a:r>
              <a:rPr lang="fr-FR" sz="2200" dirty="0"/>
              <a:t>la contribution des collaborateurs </a:t>
            </a:r>
            <a:endParaRPr lang="fr-FR" sz="2200" dirty="0" smtClean="0"/>
          </a:p>
          <a:p>
            <a:r>
              <a:rPr lang="fr-FR" sz="4400" dirty="0" smtClean="0"/>
              <a:t>Les objectifs</a:t>
            </a:r>
          </a:p>
          <a:p>
            <a:pPr>
              <a:buFontTx/>
              <a:buChar char="-"/>
            </a:pPr>
            <a:r>
              <a:rPr lang="fr-FR" sz="2200" b="1" dirty="0" smtClean="0"/>
              <a:t>Dynamise</a:t>
            </a:r>
            <a:r>
              <a:rPr lang="fr-FR" sz="2200" dirty="0" smtClean="0"/>
              <a:t>r la détection de prospects</a:t>
            </a:r>
          </a:p>
          <a:p>
            <a:pPr>
              <a:buFontTx/>
              <a:buChar char="-"/>
            </a:pPr>
            <a:r>
              <a:rPr lang="fr-FR" sz="2200" b="1" dirty="0" smtClean="0"/>
              <a:t>Promouvoir</a:t>
            </a:r>
            <a:r>
              <a:rPr lang="fr-FR" sz="2200" dirty="0" smtClean="0"/>
              <a:t> </a:t>
            </a:r>
            <a:r>
              <a:rPr lang="fr-FR" sz="2200" dirty="0"/>
              <a:t>une image positive du gaz </a:t>
            </a:r>
            <a:r>
              <a:rPr lang="fr-FR" sz="2200" dirty="0" smtClean="0"/>
              <a:t>naturel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663" y="3646700"/>
            <a:ext cx="685800" cy="7810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663" y="4550837"/>
            <a:ext cx="781050" cy="8286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288" y="5503337"/>
            <a:ext cx="733425" cy="8477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513" y="2701037"/>
            <a:ext cx="742950" cy="809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62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uelle énergie n’est pas convertible au gaz ? 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206C-2C22-4A63-8F22-F4AB98B66C96}" type="datetime1">
              <a:rPr lang="fr-FR" smtClean="0"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40CD-8AED-46FF-A9A2-77308F3F39AE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1" name="QLib1"/>
          <p:cNvSpPr txBox="1"/>
          <p:nvPr/>
        </p:nvSpPr>
        <p:spPr>
          <a:xfrm>
            <a:off x="1790309" y="1985527"/>
            <a:ext cx="2249088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/>
          </a:p>
          <a:p>
            <a:r>
              <a:rPr lang="fr-FR" sz="2000" dirty="0"/>
              <a:t>1 - Le fioul</a:t>
            </a:r>
          </a:p>
          <a:p>
            <a:endParaRPr lang="fr-FR" sz="2000" dirty="0"/>
          </a:p>
        </p:txBody>
      </p:sp>
      <p:sp>
        <p:nvSpPr>
          <p:cNvPr id="12" name="QLib2"/>
          <p:cNvSpPr txBox="1"/>
          <p:nvPr/>
        </p:nvSpPr>
        <p:spPr>
          <a:xfrm>
            <a:off x="4319019" y="1985527"/>
            <a:ext cx="2249088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/>
          </a:p>
          <a:p>
            <a:r>
              <a:rPr lang="fr-FR" sz="2000" dirty="0"/>
              <a:t>2 - Le propane</a:t>
            </a:r>
          </a:p>
          <a:p>
            <a:endParaRPr lang="fr-FR" sz="2000" dirty="0"/>
          </a:p>
        </p:txBody>
      </p:sp>
      <p:sp>
        <p:nvSpPr>
          <p:cNvPr id="13" name="QLib3"/>
          <p:cNvSpPr txBox="1"/>
          <p:nvPr/>
        </p:nvSpPr>
        <p:spPr>
          <a:xfrm>
            <a:off x="1790309" y="3843835"/>
            <a:ext cx="2249088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/>
          </a:p>
          <a:p>
            <a:r>
              <a:rPr lang="fr-FR" sz="2000" dirty="0"/>
              <a:t>3 - Le bois</a:t>
            </a:r>
          </a:p>
          <a:p>
            <a:endParaRPr lang="fr-FR" sz="2000" dirty="0"/>
          </a:p>
        </p:txBody>
      </p:sp>
      <p:sp>
        <p:nvSpPr>
          <p:cNvPr id="14" name="QLib4"/>
          <p:cNvSpPr txBox="1"/>
          <p:nvPr/>
        </p:nvSpPr>
        <p:spPr>
          <a:xfrm>
            <a:off x="4431908" y="3843835"/>
            <a:ext cx="2249088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/>
          </a:p>
          <a:p>
            <a:r>
              <a:rPr lang="fr-FR" sz="2000" dirty="0"/>
              <a:t>4 - L’électricité</a:t>
            </a:r>
          </a:p>
          <a:p>
            <a:endParaRPr lang="fr-FR" sz="2000" dirty="0"/>
          </a:p>
        </p:txBody>
      </p:sp>
      <p:sp>
        <p:nvSpPr>
          <p:cNvPr id="15" name="Titre 15"/>
          <p:cNvSpPr>
            <a:spLocks noGrp="1"/>
          </p:cNvSpPr>
          <p:nvPr>
            <p:ph type="title"/>
          </p:nvPr>
        </p:nvSpPr>
        <p:spPr>
          <a:xfrm>
            <a:off x="1510694" y="950794"/>
            <a:ext cx="6880578" cy="631295"/>
          </a:xfr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sz="2800" dirty="0" smtClean="0">
                <a:solidFill>
                  <a:srgbClr val="0053A1"/>
                </a:solidFill>
              </a:rPr>
              <a:t>Quelles sont les énergies convertible au </a:t>
            </a:r>
            <a:r>
              <a:rPr lang="fr-FR" sz="2800" dirty="0">
                <a:solidFill>
                  <a:srgbClr val="0053A1"/>
                </a:solidFill>
              </a:rPr>
              <a:t>gaz ? </a:t>
            </a:r>
            <a:r>
              <a:rPr lang="fr-FR" sz="2800" dirty="0" smtClean="0">
                <a:solidFill>
                  <a:srgbClr val="0053A1"/>
                </a:solidFill>
              </a:rPr>
              <a:t/>
            </a:r>
            <a:br>
              <a:rPr lang="fr-FR" sz="2800" dirty="0" smtClean="0">
                <a:solidFill>
                  <a:srgbClr val="0053A1"/>
                </a:solidFill>
              </a:rPr>
            </a:br>
            <a:r>
              <a:rPr lang="fr-FR" sz="1600" dirty="0" smtClean="0">
                <a:solidFill>
                  <a:srgbClr val="0053A1"/>
                </a:solidFill>
              </a:rPr>
              <a:t>(plusieurs réponses possibles)</a:t>
            </a:r>
            <a:endParaRPr lang="fr-FR" sz="1600" dirty="0">
              <a:solidFill>
                <a:srgbClr val="0053A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71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b="4141"/>
          <a:stretch/>
        </p:blipFill>
        <p:spPr>
          <a:xfrm>
            <a:off x="1232146" y="1537053"/>
            <a:ext cx="6633387" cy="3396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6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ombien y a-t-il de site d’injection de bio méthane en France qui injectent déjà dans le réseau GRDF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603956" y="1047396"/>
            <a:ext cx="8104113" cy="631295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0053A1"/>
                </a:solidFill>
              </a:rPr>
              <a:t>Combien y </a:t>
            </a:r>
            <a:r>
              <a:rPr lang="fr-FR" sz="2800" dirty="0" err="1" smtClean="0">
                <a:solidFill>
                  <a:srgbClr val="0053A1"/>
                </a:solidFill>
              </a:rPr>
              <a:t>a-t-il</a:t>
            </a:r>
            <a:r>
              <a:rPr lang="fr-FR" sz="2800" dirty="0" smtClean="0">
                <a:solidFill>
                  <a:srgbClr val="0053A1"/>
                </a:solidFill>
              </a:rPr>
              <a:t> de site d’injection de bio méthane en France qui injectent déjà dans le réseau GRDF?</a:t>
            </a:r>
            <a:endParaRPr lang="fr-FR" sz="2800" dirty="0">
              <a:solidFill>
                <a:srgbClr val="0053A1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206C-2C22-4A63-8F22-F4AB98B66C96}" type="datetime1">
              <a:rPr lang="fr-FR" smtClean="0"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40CD-8AED-46FF-A9A2-77308F3F39AE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9" name="QLib1"/>
          <p:cNvSpPr txBox="1"/>
          <p:nvPr/>
        </p:nvSpPr>
        <p:spPr>
          <a:xfrm>
            <a:off x="1051249" y="2291953"/>
            <a:ext cx="2921536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/>
              <a:t>1 </a:t>
            </a:r>
            <a:r>
              <a:rPr lang="fr-FR" sz="2000" dirty="0"/>
              <a:t>- Trois (3</a:t>
            </a:r>
            <a:r>
              <a:rPr lang="fr-FR" sz="2000" dirty="0" smtClean="0"/>
              <a:t>)</a:t>
            </a:r>
          </a:p>
          <a:p>
            <a:endParaRPr lang="fr-FR" sz="2000" dirty="0"/>
          </a:p>
        </p:txBody>
      </p:sp>
      <p:sp>
        <p:nvSpPr>
          <p:cNvPr id="20" name="QLib2"/>
          <p:cNvSpPr txBox="1"/>
          <p:nvPr/>
        </p:nvSpPr>
        <p:spPr>
          <a:xfrm>
            <a:off x="4359797" y="2307268"/>
            <a:ext cx="2921535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/>
              <a:t>2 </a:t>
            </a:r>
            <a:r>
              <a:rPr lang="fr-FR" sz="2000" dirty="0"/>
              <a:t>- Six (</a:t>
            </a:r>
            <a:r>
              <a:rPr lang="fr-FR" sz="2000" dirty="0" smtClean="0"/>
              <a:t>6)</a:t>
            </a:r>
          </a:p>
          <a:p>
            <a:endParaRPr lang="fr-FR" sz="2000" dirty="0"/>
          </a:p>
        </p:txBody>
      </p:sp>
      <p:sp>
        <p:nvSpPr>
          <p:cNvPr id="21" name="QLib3"/>
          <p:cNvSpPr txBox="1"/>
          <p:nvPr/>
        </p:nvSpPr>
        <p:spPr>
          <a:xfrm>
            <a:off x="1051249" y="4014088"/>
            <a:ext cx="2921535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/>
              <a:t>3 </a:t>
            </a:r>
            <a:r>
              <a:rPr lang="fr-FR" sz="2000" dirty="0"/>
              <a:t>- Neuf (9</a:t>
            </a:r>
            <a:r>
              <a:rPr lang="fr-FR" sz="2000" dirty="0" smtClean="0"/>
              <a:t>)</a:t>
            </a:r>
          </a:p>
          <a:p>
            <a:endParaRPr lang="fr-FR" sz="2000" dirty="0"/>
          </a:p>
        </p:txBody>
      </p:sp>
      <p:sp>
        <p:nvSpPr>
          <p:cNvPr id="22" name="QLib4"/>
          <p:cNvSpPr txBox="1"/>
          <p:nvPr/>
        </p:nvSpPr>
        <p:spPr>
          <a:xfrm>
            <a:off x="4359797" y="4021746"/>
            <a:ext cx="2921535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/>
              <a:t>4 </a:t>
            </a:r>
            <a:r>
              <a:rPr lang="fr-FR" sz="2000" dirty="0"/>
              <a:t>- Quatorze (14</a:t>
            </a:r>
            <a:r>
              <a:rPr lang="fr-FR" sz="2000" dirty="0" smtClean="0"/>
              <a:t>)</a:t>
            </a:r>
          </a:p>
          <a:p>
            <a:endParaRPr lang="fr-F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7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sites de </a:t>
            </a:r>
            <a:r>
              <a:rPr lang="fr-FR" dirty="0" err="1" smtClean="0"/>
              <a:t>biométhane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42" y="2280355"/>
            <a:ext cx="4711916" cy="2384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69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rmi les énergies suivantes, laquelle émet le moins de CO2 ? 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568402" y="1123699"/>
            <a:ext cx="5926667" cy="631295"/>
          </a:xfrm>
        </p:spPr>
        <p:txBody>
          <a:bodyPr>
            <a:noAutofit/>
          </a:bodyPr>
          <a:lstStyle/>
          <a:p>
            <a:pPr algn="ctr"/>
            <a:r>
              <a:rPr lang="fr-FR" sz="2800" dirty="0" smtClean="0">
                <a:solidFill>
                  <a:srgbClr val="0053A1"/>
                </a:solidFill>
              </a:rPr>
              <a:t>Parmi les énergies suivantes, laquelle émet le moins de CO2 ? </a:t>
            </a:r>
            <a:endParaRPr lang="fr-FR" sz="2800" dirty="0">
              <a:solidFill>
                <a:srgbClr val="0053A1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7BE9-0A5C-4321-8679-5969B12A5692}" type="datetime1">
              <a:rPr lang="fr-FR" smtClean="0"/>
              <a:t>20/09/2016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40CD-8AED-46FF-A9A2-77308F3F39AE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1" name="QLib1"/>
          <p:cNvSpPr txBox="1"/>
          <p:nvPr/>
        </p:nvSpPr>
        <p:spPr>
          <a:xfrm>
            <a:off x="1568402" y="2334133"/>
            <a:ext cx="2371420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/>
              <a:t>1 </a:t>
            </a:r>
            <a:r>
              <a:rPr lang="fr-FR" sz="2000" dirty="0"/>
              <a:t>- Le Gaz </a:t>
            </a:r>
            <a:r>
              <a:rPr lang="fr-FR" sz="2000" dirty="0" smtClean="0"/>
              <a:t>Naturel</a:t>
            </a:r>
          </a:p>
          <a:p>
            <a:endParaRPr lang="fr-FR" sz="2000" dirty="0"/>
          </a:p>
        </p:txBody>
      </p:sp>
      <p:sp>
        <p:nvSpPr>
          <p:cNvPr id="12" name="QLib2"/>
          <p:cNvSpPr txBox="1"/>
          <p:nvPr/>
        </p:nvSpPr>
        <p:spPr>
          <a:xfrm>
            <a:off x="4421406" y="2321506"/>
            <a:ext cx="2377327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/>
              <a:t>2 – Charbon</a:t>
            </a:r>
          </a:p>
          <a:p>
            <a:endParaRPr lang="fr-FR" sz="2000" dirty="0"/>
          </a:p>
        </p:txBody>
      </p:sp>
      <p:sp>
        <p:nvSpPr>
          <p:cNvPr id="13" name="QLib3"/>
          <p:cNvSpPr txBox="1"/>
          <p:nvPr/>
        </p:nvSpPr>
        <p:spPr>
          <a:xfrm>
            <a:off x="1531157" y="3745609"/>
            <a:ext cx="2408665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/>
              <a:t>3 </a:t>
            </a:r>
            <a:r>
              <a:rPr lang="fr-FR" sz="2000" dirty="0"/>
              <a:t>- Le </a:t>
            </a:r>
            <a:r>
              <a:rPr lang="fr-FR" sz="2000" dirty="0" smtClean="0"/>
              <a:t>Fioul</a:t>
            </a:r>
          </a:p>
          <a:p>
            <a:endParaRPr lang="fr-FR" sz="2000" dirty="0"/>
          </a:p>
        </p:txBody>
      </p:sp>
      <p:sp>
        <p:nvSpPr>
          <p:cNvPr id="14" name="QLib4"/>
          <p:cNvSpPr txBox="1"/>
          <p:nvPr/>
        </p:nvSpPr>
        <p:spPr>
          <a:xfrm>
            <a:off x="4421405" y="3783515"/>
            <a:ext cx="2377327" cy="1015663"/>
          </a:xfrm>
          <a:prstGeom prst="rect">
            <a:avLst/>
          </a:prstGeom>
          <a:solidFill>
            <a:srgbClr val="0053A1">
              <a:alpha val="77000"/>
            </a:srgbClr>
          </a:solidFill>
          <a:effectLst>
            <a:softEdge rad="31750"/>
          </a:effectLst>
        </p:spPr>
        <p:txBody>
          <a:bodyPr vert="horz"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FAB200"/>
                </a:solidFill>
                <a:latin typeface="Avenir LT Std 65 Medium" panose="020B0803020203020204" pitchFamily="34" charset="0"/>
              </a:defRPr>
            </a:lvl1pPr>
          </a:lstStyle>
          <a:p>
            <a:endParaRPr lang="fr-FR" sz="2000" dirty="0" smtClean="0"/>
          </a:p>
          <a:p>
            <a:r>
              <a:rPr lang="fr-FR" sz="2000" dirty="0" smtClean="0"/>
              <a:t>4 – GPL</a:t>
            </a:r>
          </a:p>
          <a:p>
            <a:endParaRPr lang="fr-F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3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gaz Naturel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280B-980F-A848-85AF-0ED191902DEE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712" y="1704975"/>
            <a:ext cx="6124575" cy="3448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7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hallenge TAG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résultats au 31.12.2015</a:t>
            </a:r>
          </a:p>
          <a:p>
            <a:pPr>
              <a:buFontTx/>
              <a:buChar char="-"/>
            </a:pPr>
            <a:r>
              <a:rPr lang="fr-FR" sz="3200" dirty="0" smtClean="0">
                <a:solidFill>
                  <a:srgbClr val="FAB200"/>
                </a:solidFill>
              </a:rPr>
              <a:t>333 </a:t>
            </a:r>
            <a:r>
              <a:rPr lang="fr-FR" sz="3200" dirty="0"/>
              <a:t>ambassadeurs </a:t>
            </a:r>
            <a:endParaRPr lang="fr-FR" sz="3200" dirty="0" smtClean="0"/>
          </a:p>
          <a:p>
            <a:pPr>
              <a:buFontTx/>
              <a:buChar char="-"/>
            </a:pPr>
            <a:r>
              <a:rPr lang="fr-FR" sz="3200" dirty="0" smtClean="0">
                <a:solidFill>
                  <a:srgbClr val="FAB200"/>
                </a:solidFill>
              </a:rPr>
              <a:t>800</a:t>
            </a:r>
            <a:r>
              <a:rPr lang="fr-FR" sz="3200" dirty="0" smtClean="0"/>
              <a:t> détections</a:t>
            </a:r>
          </a:p>
          <a:p>
            <a:pPr>
              <a:buFontTx/>
              <a:buChar char="-"/>
            </a:pPr>
            <a:r>
              <a:rPr lang="fr-FR" sz="3200" dirty="0" smtClean="0">
                <a:solidFill>
                  <a:srgbClr val="FAB200"/>
                </a:solidFill>
              </a:rPr>
              <a:t>6385</a:t>
            </a:r>
            <a:r>
              <a:rPr lang="fr-FR" sz="3200" dirty="0" smtClean="0"/>
              <a:t> points gagnés</a:t>
            </a:r>
          </a:p>
          <a:p>
            <a:pPr>
              <a:buFontTx/>
              <a:buChar char="-"/>
            </a:pPr>
            <a:r>
              <a:rPr lang="fr-FR" sz="3200" dirty="0" smtClean="0">
                <a:solidFill>
                  <a:srgbClr val="FAB200"/>
                </a:solidFill>
              </a:rPr>
              <a:t>598</a:t>
            </a:r>
            <a:r>
              <a:rPr lang="fr-FR" sz="3200" dirty="0" smtClean="0"/>
              <a:t> détections validées</a:t>
            </a:r>
          </a:p>
          <a:p>
            <a:pPr>
              <a:buFontTx/>
              <a:buChar char="-"/>
            </a:pPr>
            <a:r>
              <a:rPr lang="fr-FR" sz="3200" dirty="0" smtClean="0">
                <a:solidFill>
                  <a:srgbClr val="FAB200"/>
                </a:solidFill>
              </a:rPr>
              <a:t>74</a:t>
            </a:r>
            <a:r>
              <a:rPr lang="fr-FR" sz="3200" dirty="0" smtClean="0"/>
              <a:t> détections gagnées</a:t>
            </a:r>
          </a:p>
          <a:p>
            <a:pPr>
              <a:buFontTx/>
              <a:buChar char="-"/>
            </a:pPr>
            <a:endParaRPr lang="fr-FR" sz="32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Challenge TAG 2015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87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lassement par ag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930276"/>
            <a:ext cx="6994478" cy="631295"/>
          </a:xfrm>
        </p:spPr>
        <p:txBody>
          <a:bodyPr/>
          <a:lstStyle/>
          <a:p>
            <a:r>
              <a:rPr lang="fr-FR" dirty="0" smtClean="0"/>
              <a:t>Classement par agence</a:t>
            </a:r>
            <a:endParaRPr lang="fr-FR" dirty="0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314287"/>
              </p:ext>
            </p:extLst>
          </p:nvPr>
        </p:nvGraphicFramePr>
        <p:xfrm>
          <a:off x="1529644" y="1865487"/>
          <a:ext cx="6451600" cy="4196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117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hallenge relais 2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Gain : 10€ par tranche de 100 points affectés par </a:t>
            </a:r>
            <a:r>
              <a:rPr lang="fr-FR" sz="3600" dirty="0"/>
              <a:t>trimestre à l’ensemble des relais rattachés au SDUM de </a:t>
            </a:r>
            <a:r>
              <a:rPr lang="fr-FR" sz="3600" dirty="0" smtClean="0"/>
              <a:t>l’agence</a:t>
            </a:r>
            <a:endParaRPr lang="fr-FR" sz="3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Challenge relais 2016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958" y="1371600"/>
            <a:ext cx="714375" cy="8477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536" y="2171700"/>
            <a:ext cx="714375" cy="838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536" y="3009900"/>
            <a:ext cx="742950" cy="762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686" y="3936475"/>
            <a:ext cx="685800" cy="7143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686" y="4832174"/>
            <a:ext cx="723900" cy="790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29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a démar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457200" y="1795464"/>
            <a:ext cx="7764463" cy="2820604"/>
          </a:xfrm>
        </p:spPr>
        <p:txBody>
          <a:bodyPr/>
          <a:lstStyle/>
          <a:p>
            <a:r>
              <a:rPr lang="fr-FR" dirty="0" smtClean="0"/>
              <a:t>Les relais comme pilier</a:t>
            </a:r>
          </a:p>
          <a:p>
            <a:pPr marL="342900" lvl="1" indent="-342900">
              <a:buFontTx/>
              <a:buChar char="-"/>
            </a:pPr>
            <a:r>
              <a:rPr lang="fr-FR" sz="2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70 </a:t>
            </a:r>
            <a:r>
              <a:rPr lang="fr-FR" sz="2200" dirty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relais sur la région </a:t>
            </a:r>
            <a:r>
              <a:rPr lang="fr-FR" sz="2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IDF</a:t>
            </a:r>
          </a:p>
          <a:p>
            <a:pPr marL="342900" lvl="1" indent="-342900">
              <a:buFontTx/>
              <a:buChar char="-"/>
            </a:pPr>
            <a:r>
              <a:rPr lang="fr-FR" sz="2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Conseiller et répondre aux questions des ambassadeurs</a:t>
            </a:r>
          </a:p>
          <a:p>
            <a:pPr marL="342900" lvl="1" indent="-342900">
              <a:buFontTx/>
              <a:buChar char="-"/>
            </a:pPr>
            <a:r>
              <a:rPr lang="fr-FR" sz="2200" dirty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Animer des séquences d’information et de sensibilisation en réunions d’équipe</a:t>
            </a:r>
          </a:p>
          <a:p>
            <a:pPr marL="342900" lvl="1" indent="-342900">
              <a:buFontTx/>
              <a:buChar char="-"/>
            </a:pPr>
            <a:r>
              <a:rPr lang="fr-FR" sz="2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Aider à la détection et à la remontée des prospects</a:t>
            </a:r>
            <a:endParaRPr lang="fr-FR" sz="2200" dirty="0">
              <a:solidFill>
                <a:srgbClr val="0053A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308" y="4780911"/>
            <a:ext cx="1038225" cy="11715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655" y="4698892"/>
            <a:ext cx="1133475" cy="11811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181" y="4804048"/>
            <a:ext cx="1085792" cy="1112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472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457200" y="1795464"/>
            <a:ext cx="8287305" cy="2820604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AB200"/>
                </a:solidFill>
              </a:rPr>
              <a:t>Le marketing au service des relais</a:t>
            </a:r>
          </a:p>
          <a:p>
            <a:pPr>
              <a:buFontTx/>
              <a:buChar char="-"/>
            </a:pPr>
            <a:r>
              <a:rPr lang="fr-FR" sz="2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Vous </a:t>
            </a:r>
            <a:r>
              <a:rPr lang="fr-FR" sz="2200" dirty="0" smtClean="0"/>
              <a:t>mettre à </a:t>
            </a:r>
            <a:r>
              <a:rPr lang="fr-FR" sz="2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disposition des supports et outils prêt à l’emploi pour vous permettre d’animer vos équipes</a:t>
            </a:r>
          </a:p>
          <a:p>
            <a:pPr marL="342900" lvl="1" indent="-342900">
              <a:buFontTx/>
              <a:buChar char="-"/>
            </a:pPr>
            <a:r>
              <a:rPr lang="fr-FR" sz="2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Vous accompagner et répondre à vos questions</a:t>
            </a:r>
          </a:p>
          <a:p>
            <a:pPr marL="342900" lvl="1" indent="-342900">
              <a:buFontTx/>
              <a:buChar char="-"/>
            </a:pPr>
            <a:r>
              <a:rPr lang="fr-FR" sz="2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Vous transmettre un </a:t>
            </a:r>
            <a:r>
              <a:rPr lang="fr-FR" sz="2200" dirty="0" err="1" smtClean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reporting</a:t>
            </a:r>
            <a:r>
              <a:rPr lang="fr-FR" sz="2200" dirty="0" smtClean="0">
                <a:solidFill>
                  <a:srgbClr val="0053A1"/>
                </a:solidFill>
                <a:latin typeface="+mj-lt"/>
                <a:ea typeface="+mj-ea"/>
                <a:cs typeface="+mj-cs"/>
              </a:rPr>
              <a:t> et un pilotage mensuel</a:t>
            </a:r>
            <a:endParaRPr lang="fr-FR" sz="2200" dirty="0">
              <a:solidFill>
                <a:srgbClr val="0053A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308" y="4780911"/>
            <a:ext cx="1038225" cy="11715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655" y="4698892"/>
            <a:ext cx="1133475" cy="11811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181" y="4804048"/>
            <a:ext cx="1085792" cy="1112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91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hallenge TAG : le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930276"/>
            <a:ext cx="7764463" cy="631295"/>
          </a:xfrm>
        </p:spPr>
        <p:txBody>
          <a:bodyPr/>
          <a:lstStyle/>
          <a:p>
            <a:r>
              <a:rPr lang="fr-FR" dirty="0" smtClean="0"/>
              <a:t>Challenge TAG : le process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81" y="1592965"/>
            <a:ext cx="7277100" cy="368617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763" y="5178328"/>
            <a:ext cx="3316550" cy="1036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Les différents statuts dans OTL et l’équivalent en nombre de points </a:t>
            </a:r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8" name="Titre 5"/>
          <p:cNvSpPr>
            <a:spLocks noGrp="1"/>
          </p:cNvSpPr>
          <p:nvPr>
            <p:ph type="title"/>
          </p:nvPr>
        </p:nvSpPr>
        <p:spPr>
          <a:xfrm>
            <a:off x="457200" y="930276"/>
            <a:ext cx="7764463" cy="631295"/>
          </a:xfrm>
        </p:spPr>
        <p:txBody>
          <a:bodyPr/>
          <a:lstStyle/>
          <a:p>
            <a:r>
              <a:rPr lang="fr-FR" dirty="0" smtClean="0"/>
              <a:t>Challenge TAG : les étapes</a:t>
            </a:r>
            <a:endParaRPr lang="fr-FR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107246"/>
              </p:ext>
            </p:extLst>
          </p:nvPr>
        </p:nvGraphicFramePr>
        <p:xfrm>
          <a:off x="982131" y="2404533"/>
          <a:ext cx="6920090" cy="30446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60045"/>
                <a:gridCol w="3460045"/>
              </a:tblGrid>
              <a:tr h="465424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Statut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Nombre de points</a:t>
                      </a:r>
                      <a:r>
                        <a:rPr lang="fr-FR" baseline="0" dirty="0" smtClean="0"/>
                        <a:t> attribués</a:t>
                      </a:r>
                      <a:endParaRPr lang="fr-FR" dirty="0"/>
                    </a:p>
                  </a:txBody>
                  <a:tcPr/>
                </a:tc>
              </a:tr>
              <a:tr h="471888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Initialisé, refusé, en attente</a:t>
                      </a:r>
                      <a:endParaRPr lang="fr-FR" dirty="0">
                        <a:solidFill>
                          <a:srgbClr val="FAB2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 point</a:t>
                      </a:r>
                      <a:endParaRPr lang="fr-FR" dirty="0">
                        <a:solidFill>
                          <a:srgbClr val="FAB200"/>
                        </a:solidFill>
                      </a:endParaRPr>
                    </a:p>
                  </a:txBody>
                  <a:tcPr/>
                </a:tc>
              </a:tr>
              <a:tr h="116356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Validé, affecté,</a:t>
                      </a:r>
                      <a:r>
                        <a:rPr lang="fr-FR" baseline="0" dirty="0" smtClean="0"/>
                        <a:t> traité sans affaires, proposé, ajourné, décliné, perdue, abandonné</a:t>
                      </a:r>
                      <a:endParaRPr lang="fr-FR" dirty="0">
                        <a:solidFill>
                          <a:srgbClr val="00B1A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 points</a:t>
                      </a:r>
                      <a:endParaRPr lang="fr-FR" dirty="0">
                        <a:solidFill>
                          <a:srgbClr val="00B1AF"/>
                        </a:solidFill>
                      </a:endParaRPr>
                    </a:p>
                  </a:txBody>
                  <a:tcPr anchor="ctr"/>
                </a:tc>
              </a:tr>
              <a:tr h="471888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Gagné, mise en gaz</a:t>
                      </a:r>
                      <a:endParaRPr lang="fr-FR" dirty="0">
                        <a:solidFill>
                          <a:srgbClr val="009B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 points</a:t>
                      </a:r>
                      <a:endParaRPr lang="fr-FR" dirty="0">
                        <a:solidFill>
                          <a:srgbClr val="009BC4"/>
                        </a:solidFill>
                      </a:endParaRPr>
                    </a:p>
                  </a:txBody>
                  <a:tcPr/>
                </a:tc>
              </a:tr>
              <a:tr h="471888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Mise en service</a:t>
                      </a:r>
                      <a:endParaRPr lang="fr-FR" dirty="0">
                        <a:solidFill>
                          <a:srgbClr val="0053A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15 points</a:t>
                      </a:r>
                      <a:endParaRPr lang="fr-FR" dirty="0">
                        <a:solidFill>
                          <a:srgbClr val="0053A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387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457201" y="1795463"/>
            <a:ext cx="7749822" cy="458275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2000" dirty="0" smtClean="0"/>
              <a:t>Statut des fiches dans OTL : </a:t>
            </a:r>
          </a:p>
          <a:p>
            <a:r>
              <a:rPr lang="fr-FR" sz="2000" dirty="0" smtClean="0">
                <a:solidFill>
                  <a:srgbClr val="FAB200"/>
                </a:solidFill>
              </a:rPr>
              <a:t>Initialisée : la fiche a été enregistrée</a:t>
            </a:r>
          </a:p>
          <a:p>
            <a:r>
              <a:rPr lang="fr-FR" sz="2000" dirty="0">
                <a:solidFill>
                  <a:srgbClr val="FAB200"/>
                </a:solidFill>
              </a:rPr>
              <a:t>R</a:t>
            </a:r>
            <a:r>
              <a:rPr lang="fr-FR" sz="2000" dirty="0" smtClean="0">
                <a:solidFill>
                  <a:srgbClr val="FAB200"/>
                </a:solidFill>
              </a:rPr>
              <a:t>efusée : fiche non acceptée par l’</a:t>
            </a:r>
            <a:r>
              <a:rPr lang="fr-FR" sz="2000" dirty="0" err="1" smtClean="0">
                <a:solidFill>
                  <a:srgbClr val="FAB200"/>
                </a:solidFill>
              </a:rPr>
              <a:t>orientateur</a:t>
            </a:r>
            <a:endParaRPr lang="fr-FR" sz="2000" dirty="0">
              <a:solidFill>
                <a:srgbClr val="FAB200"/>
              </a:solidFill>
            </a:endParaRPr>
          </a:p>
          <a:p>
            <a:r>
              <a:rPr lang="fr-FR" sz="2000" dirty="0" smtClean="0">
                <a:solidFill>
                  <a:srgbClr val="FAB200"/>
                </a:solidFill>
              </a:rPr>
              <a:t>En attente : fiche nécessitant un délai ou qualification supplémentaire avant de devenir potentiellement une affaire</a:t>
            </a:r>
          </a:p>
          <a:p>
            <a:r>
              <a:rPr lang="fr-FR" sz="2000" dirty="0" smtClean="0">
                <a:solidFill>
                  <a:srgbClr val="00B1AF"/>
                </a:solidFill>
              </a:rPr>
              <a:t>Validée : fiche transmise pour traitement</a:t>
            </a:r>
          </a:p>
          <a:p>
            <a:r>
              <a:rPr lang="fr-FR" sz="2000" dirty="0" smtClean="0">
                <a:solidFill>
                  <a:srgbClr val="00B1AF"/>
                </a:solidFill>
              </a:rPr>
              <a:t>Affectée : la fiche a été prise en charge par un conseiller</a:t>
            </a:r>
          </a:p>
          <a:p>
            <a:r>
              <a:rPr lang="fr-FR" sz="2000" dirty="0" smtClean="0">
                <a:solidFill>
                  <a:srgbClr val="00B1AF"/>
                </a:solidFill>
              </a:rPr>
              <a:t>Traitée sans affaire : fiche traitée mais pas encore d’affaire créée</a:t>
            </a:r>
          </a:p>
          <a:p>
            <a:r>
              <a:rPr lang="fr-FR" sz="2000" dirty="0" smtClean="0">
                <a:solidFill>
                  <a:srgbClr val="00B1AF"/>
                </a:solidFill>
              </a:rPr>
              <a:t>Proposée : devis envoyé au prospect</a:t>
            </a:r>
          </a:p>
          <a:p>
            <a:r>
              <a:rPr lang="fr-FR" sz="2000" dirty="0" smtClean="0">
                <a:solidFill>
                  <a:srgbClr val="00B1AF"/>
                </a:solidFill>
              </a:rPr>
              <a:t>Ajournée : reportée ou a négocier sur le long terme</a:t>
            </a:r>
          </a:p>
          <a:p>
            <a:r>
              <a:rPr lang="fr-FR" sz="2000" dirty="0" smtClean="0">
                <a:solidFill>
                  <a:srgbClr val="00B1AF"/>
                </a:solidFill>
              </a:rPr>
              <a:t>Déclinée : GRDF ne peut répondre positivement</a:t>
            </a:r>
          </a:p>
          <a:p>
            <a:r>
              <a:rPr lang="fr-FR" sz="2000" dirty="0" smtClean="0">
                <a:solidFill>
                  <a:srgbClr val="00B1AF"/>
                </a:solidFill>
              </a:rPr>
              <a:t>Perdue : l’affaire a été perdue</a:t>
            </a:r>
          </a:p>
          <a:p>
            <a:r>
              <a:rPr lang="fr-FR" sz="2000" dirty="0" smtClean="0">
                <a:solidFill>
                  <a:srgbClr val="00B1AF"/>
                </a:solidFill>
              </a:rPr>
              <a:t>Abandonnée : affaire abandonnée</a:t>
            </a:r>
          </a:p>
          <a:p>
            <a:r>
              <a:rPr lang="fr-FR" sz="2000" dirty="0" smtClean="0">
                <a:solidFill>
                  <a:srgbClr val="009BC4"/>
                </a:solidFill>
              </a:rPr>
              <a:t>Gagnée : accord du prospect et acompte payé</a:t>
            </a:r>
          </a:p>
          <a:p>
            <a:r>
              <a:rPr lang="fr-FR" sz="2000" dirty="0" smtClean="0">
                <a:solidFill>
                  <a:srgbClr val="009BC4"/>
                </a:solidFill>
              </a:rPr>
              <a:t>Mise en gaz : local mis en gaz</a:t>
            </a:r>
          </a:p>
          <a:p>
            <a:r>
              <a:rPr lang="fr-FR" sz="2000" dirty="0" smtClean="0"/>
              <a:t>Mise en service : Mise en service effective</a:t>
            </a:r>
          </a:p>
          <a:p>
            <a:endParaRPr lang="fr-FR" sz="2000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Titre 5"/>
          <p:cNvSpPr>
            <a:spLocks noGrp="1"/>
          </p:cNvSpPr>
          <p:nvPr>
            <p:ph type="title"/>
          </p:nvPr>
        </p:nvSpPr>
        <p:spPr>
          <a:xfrm>
            <a:off x="457200" y="930276"/>
            <a:ext cx="7764463" cy="631295"/>
          </a:xfrm>
        </p:spPr>
        <p:txBody>
          <a:bodyPr/>
          <a:lstStyle/>
          <a:p>
            <a:r>
              <a:rPr lang="fr-FR" dirty="0" smtClean="0"/>
              <a:t>Challenge TAG : les étapes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201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es nouveaux suppo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930276"/>
            <a:ext cx="7764463" cy="631295"/>
          </a:xfrm>
        </p:spPr>
        <p:txBody>
          <a:bodyPr/>
          <a:lstStyle/>
          <a:p>
            <a:r>
              <a:rPr lang="fr-FR" dirty="0" smtClean="0"/>
              <a:t>Les supports TAG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31" y="4234988"/>
            <a:ext cx="1255808" cy="17712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31" y="1978894"/>
            <a:ext cx="1990381" cy="13839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186" y="1662871"/>
            <a:ext cx="1304524" cy="181850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7594" y="1654516"/>
            <a:ext cx="2506567" cy="174465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467" y="3984545"/>
            <a:ext cx="1548552" cy="100559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7633" y="5083085"/>
            <a:ext cx="1588087" cy="98286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5328" y="3871117"/>
            <a:ext cx="1569961" cy="221141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53607" y="3556564"/>
            <a:ext cx="1880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53A1"/>
                </a:solidFill>
              </a:rPr>
              <a:t>Kit mémo</a:t>
            </a:r>
            <a:endParaRPr lang="fr-FR" sz="1400" dirty="0">
              <a:solidFill>
                <a:srgbClr val="0053A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73310" y="3582674"/>
            <a:ext cx="1880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53A1"/>
                </a:solidFill>
              </a:rPr>
              <a:t>Affiche</a:t>
            </a:r>
            <a:endParaRPr lang="fr-FR" sz="1400" dirty="0">
              <a:solidFill>
                <a:srgbClr val="0053A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806405" y="3514730"/>
            <a:ext cx="1880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53A1"/>
                </a:solidFill>
              </a:rPr>
              <a:t>Flyer</a:t>
            </a:r>
            <a:endParaRPr lang="fr-FR" sz="1400" dirty="0">
              <a:solidFill>
                <a:srgbClr val="0053A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38130" y="6036248"/>
            <a:ext cx="1347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53A1"/>
                </a:solidFill>
              </a:rPr>
              <a:t>Fiche contact</a:t>
            </a:r>
            <a:endParaRPr lang="fr-FR" sz="1400" dirty="0">
              <a:solidFill>
                <a:srgbClr val="0053A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387823" y="6018047"/>
            <a:ext cx="2498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53A1"/>
                </a:solidFill>
              </a:rPr>
              <a:t>Sous-main</a:t>
            </a:r>
            <a:endParaRPr lang="fr-FR" sz="1400" dirty="0">
              <a:solidFill>
                <a:srgbClr val="0053A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347633" y="5979504"/>
            <a:ext cx="1612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53A1"/>
                </a:solidFill>
              </a:rPr>
              <a:t>Carte de visite</a:t>
            </a:r>
            <a:endParaRPr lang="fr-FR" sz="1400" dirty="0">
              <a:solidFill>
                <a:srgbClr val="0053A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65158" y="6065118"/>
            <a:ext cx="1880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53A1"/>
                </a:solidFill>
              </a:rPr>
              <a:t>Pushmail</a:t>
            </a:r>
            <a:endParaRPr lang="fr-FR" sz="1400" dirty="0">
              <a:solidFill>
                <a:srgbClr val="0053A1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2442" y="4234988"/>
            <a:ext cx="2399130" cy="1588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61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e kit du rel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5806E3-4110-ED4F-9909-94A47F5DBD09}" type="datetime1">
              <a:rPr lang="fr-FR" smtClean="0"/>
              <a:pPr/>
              <a:t>20/09/2016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D186B3-3485-3441-91FB-DE799B010385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kit du relais</a:t>
            </a:r>
            <a:endParaRPr lang="fr-FR" dirty="0"/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839891" y="1809731"/>
            <a:ext cx="2420784" cy="2045573"/>
            <a:chOff x="10320" y="3940"/>
            <a:chExt cx="5340" cy="5012"/>
          </a:xfrm>
        </p:grpSpPr>
        <p:pic>
          <p:nvPicPr>
            <p:cNvPr id="1027" name="Picture 3" descr="REGENT-11380 102 B H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1" t="16035" r="1524" b="23857"/>
            <a:stretch>
              <a:fillRect/>
            </a:stretch>
          </p:blipFill>
          <p:spPr bwMode="auto">
            <a:xfrm>
              <a:off x="10320" y="3940"/>
              <a:ext cx="5340" cy="5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LOGO-TAG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8" y="4628"/>
              <a:ext cx="1417" cy="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3910391" y="1971936"/>
            <a:ext cx="1769202" cy="1813454"/>
            <a:chOff x="8151" y="3880"/>
            <a:chExt cx="4974" cy="5068"/>
          </a:xfrm>
        </p:grpSpPr>
        <p:pic>
          <p:nvPicPr>
            <p:cNvPr id="1030" name="lightboxImage" descr="http://distribuidores.makito.eu/imagenes/9000/800/9850-02.jp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" t="3600" r="5200" b="4401"/>
            <a:stretch>
              <a:fillRect/>
            </a:stretch>
          </p:blipFill>
          <p:spPr bwMode="auto">
            <a:xfrm>
              <a:off x="8151" y="3880"/>
              <a:ext cx="4974" cy="5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 descr="LOGO-GRDF_sans_descripteur_BLAN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87674">
              <a:off x="10782" y="4377"/>
              <a:ext cx="79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 descr="LOGO-TAG_blanc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60751">
              <a:off x="9631" y="5472"/>
              <a:ext cx="1965" cy="1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e 9"/>
          <p:cNvGrpSpPr/>
          <p:nvPr/>
        </p:nvGrpSpPr>
        <p:grpSpPr>
          <a:xfrm>
            <a:off x="6225742" y="1971936"/>
            <a:ext cx="2115004" cy="1474555"/>
            <a:chOff x="2908688" y="4316520"/>
            <a:chExt cx="2708942" cy="1875891"/>
          </a:xfrm>
        </p:grpSpPr>
        <p:pic>
          <p:nvPicPr>
            <p:cNvPr id="1034" name="Picture 10" descr="BESACE PUBLICITAIRE EN 300D ET PET RECYCLE"/>
            <p:cNvPicPr>
              <a:picLocks noChangeAspect="1" noChangeArrowheads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87" t="50189" b="23396"/>
            <a:stretch>
              <a:fillRect/>
            </a:stretch>
          </p:blipFill>
          <p:spPr bwMode="auto">
            <a:xfrm rot="-233905">
              <a:off x="2908688" y="4316520"/>
              <a:ext cx="2708942" cy="1875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 descr="LOGO-TAG_blanc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159" y="4806110"/>
              <a:ext cx="415507" cy="23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6" name="Picture 12" descr="carnet copi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238" y="4229175"/>
            <a:ext cx="1776078" cy="156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771" y="4136101"/>
            <a:ext cx="2498542" cy="177129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480699" y="4509856"/>
            <a:ext cx="2068497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Et tous les supports disponibles sur  www.tag.grdf.fr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588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NDDATAS" val="0"/>
  <p:tag name="SENDMETHODE" val="1"/>
  <p:tag name="SENDTO" val="demo@e-powervote.com"/>
  <p:tag name="PROGRAMID" val="0"/>
  <p:tag name="GROUPID" val="0"/>
  <p:tag name="USEQIDPERSO" val="-1"/>
  <p:tag name="USEMACROSPRIVEES" val="0"/>
  <p:tag name="XLSEXPORT" val="20"/>
  <p:tag name="SENDID" val="AT#1878787A08DB697"/>
  <p:tag name="SENDPASS" val="AT#1CECECECECEA89EA2BC"/>
  <p:tag name="PXID" val="1"/>
  <p:tag name="SID1" val="298"/>
  <p:tag name="RSID1" val="299"/>
  <p:tag name="QREP1" val="4"/>
  <p:tag name="QREPREP1" val="1"/>
  <p:tag name="SID2" val="300"/>
  <p:tag name="RSID2" val="301"/>
  <p:tag name="SID3" val="302"/>
  <p:tag name="RSID3" val="303"/>
  <p:tag name="QREP2" val="4"/>
  <p:tag name="QREPREP2" val="1"/>
  <p:tag name="QREP3" val="4"/>
  <p:tag name="QREPREP3" val="1"/>
  <p:tag name="SID4" val="308"/>
  <p:tag name="RSID4" val="309"/>
  <p:tag name="QREP4" val="3"/>
  <p:tag name="QREPREP4" val="1"/>
  <p:tag name="SID5" val="310"/>
  <p:tag name="RSID5" val="311"/>
  <p:tag name="SID6" val="312"/>
  <p:tag name="RSID6" val="313"/>
  <p:tag name="QREP6" val="4"/>
  <p:tag name="QREPREP6" val="1"/>
  <p:tag name="NBQUESTIONS" val="7"/>
  <p:tag name="SID7" val="316"/>
  <p:tag name="NBREPONSES" val="7"/>
  <p:tag name="RSID7" val="317"/>
  <p:tag name="QREP7" val="4"/>
  <p:tag name="QREPREP7" val="1"/>
  <p:tag name="QREP5" val="4"/>
  <p:tag name="QREPREP5" val="4"/>
  <p:tag name="QTYPE5" val="0"/>
  <p:tag name="CURQSID" val="-1"/>
  <p:tag name="PVXVOTES" val="4.9.99v2"/>
  <p:tag name="SLIDEID" val="297"/>
  <p:tag name="NBSLIDES" val="49"/>
  <p:tag name="FILEPATH" val="C:\Users\e59675\Desktop"/>
  <p:tag name="BOXDEFS" val="nb=5;b1=00001;n1=1¤¤¤¤¤;c1=0;w1=1;b2=00002;n2=2¤¤¤¤¤;c2=0;w2=1;b3=00003;n3=3¤¤¤¤¤;c3=0;w3=1;b4=00004;n4=4¤¤¤¤¤;c4=0;w4=1;b5=00005;n5=5¤¤¤¤¤;c5=0;w5=1;"/>
  <p:tag name="BOXFILE" val="c:\powervote\Sessions\box.ini"/>
  <p:tag name="BOXCOLSHEADS" val="SyncPart=1¤SyncOrder=1¤T1=#¤W1=480,189¤Cb1=¤Ct1=¤T2=*¤W2=750,0473¤Cb2=¤Ct2=¤T3=Team¤W3=1440¤Cb3=¤Ct3=¤T4=Name¤W4=1440¤Cb4=¤Ct4=¤T5=First name¤W5=1440¤Cb5=¤Ct5=¤T6=Service¤W6=1440¤Cb6=¤Ct6=¤T7=e-mail¤W7=1440¤Cb7=¤Ct7=¤T8=Comments¤W8=1440¤Cb8=¤Ct8=¤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Nouveaux site"/>
  <p:tag name="PXID" val="1"/>
  <p:tag name="SID" val="2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pplication TAG"/>
  <p:tag name="PXID" val="1"/>
  <p:tag name="SID" val="27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ID" val="2"/>
  <p:tag name="SID" val="273"/>
  <p:tag name="NAME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REPREP" val="1"/>
  <p:tag name="QTYPE" val="0"/>
  <p:tag name="QREP" val="4"/>
  <p:tag name="TCHE1" val="1"/>
  <p:tag name="PTS1" val="0"/>
  <p:tag name="LBL1" val="1 - 1595"/>
  <p:tag name="TCHE2" val="2"/>
  <p:tag name="PTS2" val="0"/>
  <p:tag name="LBL2" val="2 - 1695"/>
  <p:tag name="TCHE3" val="3"/>
  <p:tag name="PTS3" val="0"/>
  <p:tag name="LBL3" val="3 - 1795"/>
  <p:tag name="TCHE4" val="4"/>
  <p:tag name="PTS4" val="0"/>
  <p:tag name="LBL4" val="4 - 1895"/>
  <p:tag name="VMIN" val="0"/>
  <p:tag name="VMAX" val="10"/>
  <p:tag name="NBDEC" val="0"/>
  <p:tag name="REPET" val="0"/>
  <p:tag name="NBINT" val="0"/>
  <p:tag name="AFFCPT" val="-1"/>
  <p:tag name="AFFCPTSLIDE" val="-1"/>
  <p:tag name="TPCPT" val="0"/>
  <p:tag name="REAFFRES" val="-1"/>
  <p:tag name="BOXTIMINGS" val="0"/>
  <p:tag name="SCOREMULTI" val="0"/>
  <p:tag name="DUREEVOTE" val="0"/>
  <p:tag name="OUVREAUTOMS" val="0"/>
  <p:tag name="DOGARDEVOTEOUVERT" val="0"/>
  <p:tag name="DOVOTEMULTIVOTE" val="0"/>
  <p:tag name="NEXTSLIDEAUTO" val="0"/>
  <p:tag name="DONEXTSLIDEAUTO" val="0"/>
  <p:tag name="SUIVIACTIF" val="0"/>
  <p:tag name="SUIVIQID" val="10"/>
  <p:tag name="SUIVINUMBOX" val="-1"/>
  <p:tag name="SUIVINOMBOX" val="0"/>
  <p:tag name="SUIVIVREP" val="0"/>
  <p:tag name="SUIVISCORE" val="0"/>
  <p:tag name="SUIVICOULSCORE" val="0"/>
  <p:tag name="SUIVITEMPS" val="0"/>
  <p:tag name="SUIVIDELINIT" val="1"/>
  <p:tag name="SUIVISZX" val="7"/>
  <p:tag name="SUIVISZY" val="4"/>
  <p:tag name="SUIVIPOSX" val="1"/>
  <p:tag name="SUIVIPOSY" val="95"/>
  <p:tag name="SUIVIMAXX" val="15"/>
  <p:tag name="SUIVIMAXY" val="-1"/>
  <p:tag name="SUIVIBORDSZ" val="1"/>
  <p:tag name="SUIVIBORDCOUL" val="0"/>
  <p:tag name="SUIVIUSECOUL0" val="-1"/>
  <p:tag name="SUIVICOUL0" val="10261650"/>
  <p:tag name="SUIVICOUL1" val="3394560"/>
  <p:tag name="SUIVIUSECOULX" val="0"/>
  <p:tag name="NAME" val="Qu’elle est la facture annuelle moyenne d’une maison à l’électricité? "/>
  <p:tag name="QID" val="1"/>
  <p:tag name="QIDPERSO" val="1"/>
  <p:tag name="XCOPY" val="2.0"/>
  <p:tag name="SID" val="298"/>
  <p:tag name="PXI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REPREP" val="1"/>
  <p:tag name="QTYPE" val="0"/>
  <p:tag name="QREP" val="4"/>
  <p:tag name="TCHE1" val="1"/>
  <p:tag name="PTS1" val="0"/>
  <p:tag name="LBL1" val="1 - 1093"/>
  <p:tag name="TCHE2" val="2"/>
  <p:tag name="PTS2" val="0"/>
  <p:tag name="LBL2" val="2 - 1193"/>
  <p:tag name="TCHE3" val="3"/>
  <p:tag name="PTS3" val="0"/>
  <p:tag name="LBL3" val="3 - 1293"/>
  <p:tag name="TCHE4" val="4"/>
  <p:tag name="PTS4" val="0"/>
  <p:tag name="LBL4" val="4 - 1393"/>
  <p:tag name="VMIN" val="0"/>
  <p:tag name="VMAX" val="10"/>
  <p:tag name="NBDEC" val="0"/>
  <p:tag name="REPET" val="0"/>
  <p:tag name="NBINT" val="0"/>
  <p:tag name="AFFCPT" val="-1"/>
  <p:tag name="AFFCPTSLIDE" val="-1"/>
  <p:tag name="TPCPT" val="0"/>
  <p:tag name="REAFFRES" val="-1"/>
  <p:tag name="BOXTIMINGS" val="0"/>
  <p:tag name="SCOREMULTI" val="0"/>
  <p:tag name="DUREEVOTE" val="0"/>
  <p:tag name="OUVREAUTOMS" val="0"/>
  <p:tag name="DOGARDEVOTEOUVERT" val="0"/>
  <p:tag name="DOVOTEMULTIVOTE" val="0"/>
  <p:tag name="NEXTSLIDEAUTO" val="0"/>
  <p:tag name="DONEXTSLIDEAUTO" val="0"/>
  <p:tag name="SUIVIACTIF" val="0"/>
  <p:tag name="SUIVIQID" val="11"/>
  <p:tag name="SUIVINUMBOX" val="-1"/>
  <p:tag name="SUIVINOMBOX" val="0"/>
  <p:tag name="SUIVIVREP" val="0"/>
  <p:tag name="SUIVISCORE" val="0"/>
  <p:tag name="SUIVICOULSCORE" val="0"/>
  <p:tag name="SUIVITEMPS" val="0"/>
  <p:tag name="SUIVIDELINIT" val="1"/>
  <p:tag name="SUIVISZX" val="7"/>
  <p:tag name="SUIVISZY" val="4"/>
  <p:tag name="SUIVIPOSX" val="1"/>
  <p:tag name="SUIVIPOSY" val="95"/>
  <p:tag name="SUIVIMAXX" val="15"/>
  <p:tag name="SUIVIMAXY" val="-1"/>
  <p:tag name="SUIVIBORDSZ" val="1"/>
  <p:tag name="SUIVIBORDCOUL" val="0"/>
  <p:tag name="SUIVIUSECOUL0" val="-1"/>
  <p:tag name="SUIVICOUL0" val="10261650"/>
  <p:tag name="SUIVICOUL1" val="3394560"/>
  <p:tag name="SUIVIUSECOULX" val="0"/>
  <p:tag name="QID" val="2"/>
  <p:tag name="QIDPERSO" val="2"/>
  <p:tag name="XCOPY" val="2.0"/>
  <p:tag name="SID" val="300"/>
  <p:tag name="PXID" val="1"/>
  <p:tag name="NAME" val="Qu’elle est la facture annuelle moyenne d’une maison au fuel?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REPREP" val="1"/>
  <p:tag name="QTYPE" val="0"/>
  <p:tag name="QREP" val="4"/>
  <p:tag name="TCHE1" val="1"/>
  <p:tag name="PTS1" val="0"/>
  <p:tag name="LBL1" val="1 - 1197"/>
  <p:tag name="TCHE2" val="2"/>
  <p:tag name="PTS2" val="0"/>
  <p:tag name="LBL2" val="2 - 1297"/>
  <p:tag name="TCHE3" val="3"/>
  <p:tag name="PTS3" val="0"/>
  <p:tag name="LBL3" val="3 - 1397"/>
  <p:tag name="TCHE4" val="4"/>
  <p:tag name="PTS4" val="0"/>
  <p:tag name="LBL4" val="4 - 1497"/>
  <p:tag name="VMIN" val="0"/>
  <p:tag name="VMAX" val="10"/>
  <p:tag name="NBDEC" val="0"/>
  <p:tag name="REPET" val="0"/>
  <p:tag name="NBINT" val="0"/>
  <p:tag name="AFFCPT" val="-1"/>
  <p:tag name="AFFCPTSLIDE" val="-1"/>
  <p:tag name="TPCPT" val="0"/>
  <p:tag name="REAFFRES" val="-1"/>
  <p:tag name="BOXTIMINGS" val="0"/>
  <p:tag name="SCOREMULTI" val="0"/>
  <p:tag name="DUREEVOTE" val="0"/>
  <p:tag name="OUVREAUTOMS" val="0"/>
  <p:tag name="DOGARDEVOTEOUVERT" val="0"/>
  <p:tag name="DOVOTEMULTIVOTE" val="0"/>
  <p:tag name="NEXTSLIDEAUTO" val="0"/>
  <p:tag name="DONEXTSLIDEAUTO" val="0"/>
  <p:tag name="SUIVIACTIF" val="0"/>
  <p:tag name="SUIVIQID" val="12"/>
  <p:tag name="SUIVINUMBOX" val="-1"/>
  <p:tag name="SUIVINOMBOX" val="0"/>
  <p:tag name="SUIVIVREP" val="0"/>
  <p:tag name="SUIVISCORE" val="0"/>
  <p:tag name="SUIVICOULSCORE" val="0"/>
  <p:tag name="SUIVITEMPS" val="0"/>
  <p:tag name="SUIVIDELINIT" val="1"/>
  <p:tag name="SUIVISZX" val="7"/>
  <p:tag name="SUIVISZY" val="4"/>
  <p:tag name="SUIVIPOSX" val="1"/>
  <p:tag name="SUIVIPOSY" val="95"/>
  <p:tag name="SUIVIMAXX" val="15"/>
  <p:tag name="SUIVIMAXY" val="-1"/>
  <p:tag name="SUIVIBORDSZ" val="1"/>
  <p:tag name="SUIVIBORDCOUL" val="0"/>
  <p:tag name="SUIVIUSECOUL0" val="-1"/>
  <p:tag name="SUIVICOUL0" val="10261650"/>
  <p:tag name="SUIVICOUL1" val="3394560"/>
  <p:tag name="SUIVIUSECOULX" val="0"/>
  <p:tag name="QID" val="3"/>
  <p:tag name="QIDPERSO" val="3"/>
  <p:tag name="XCOPY" val="2.0"/>
  <p:tag name="SID" val="302"/>
  <p:tag name="PXID" val="1"/>
  <p:tag name="NAME" val="Qu’elle est la facture annuelle moyenne d’une maison au gaz naturel?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"/>
  <p:tag name="XCOPY" val=".0"/>
  <p:tag name="SID" val="305"/>
  <p:tag name="PXI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REPREP" val="1"/>
  <p:tag name="QTYPE" val="0"/>
  <p:tag name="QREP" val="3"/>
  <p:tag name="TCHE1" val="1"/>
  <p:tag name="PTS1" val="0"/>
  <p:tag name="LBL1" val="1 - Entre 50 et 100 euros"/>
  <p:tag name="TCHE2" val="2"/>
  <p:tag name="PTS2" val="0"/>
  <p:tag name="LBL2" val="2 - Entre 100 et 120 euros"/>
  <p:tag name="TCHE3" val="3"/>
  <p:tag name="PTS3" val="0"/>
  <p:tag name="LBL3" val="3 - Plus de 120 euros"/>
  <p:tag name="VMIN" val="0"/>
  <p:tag name="VMAX" val="10"/>
  <p:tag name="NBDEC" val="0"/>
  <p:tag name="REPET" val="0"/>
  <p:tag name="NBINT" val="0"/>
  <p:tag name="AFFCPT" val="-1"/>
  <p:tag name="AFFCPTSLIDE" val="-1"/>
  <p:tag name="TPCPT" val="0"/>
  <p:tag name="REAFFRES" val="-1"/>
  <p:tag name="BOXTIMINGS" val="0"/>
  <p:tag name="SCOREMULTI" val="0"/>
  <p:tag name="DUREEVOTE" val="0"/>
  <p:tag name="OUVREAUTOMS" val="0"/>
  <p:tag name="DOGARDEVOTEOUVERT" val="0"/>
  <p:tag name="DOVOTEMULTIVOTE" val="0"/>
  <p:tag name="NEXTSLIDEAUTO" val="0"/>
  <p:tag name="DONEXTSLIDEAUTO" val="0"/>
  <p:tag name="SUIVIACTIF" val="0"/>
  <p:tag name="SUIVIQID" val="4"/>
  <p:tag name="SUIVINUMBOX" val="-1"/>
  <p:tag name="SUIVINOMBOX" val="0"/>
  <p:tag name="SUIVIVREP" val="0"/>
  <p:tag name="SUIVISCORE" val="0"/>
  <p:tag name="SUIVICOULSCORE" val="0"/>
  <p:tag name="SUIVITEMPS" val="0"/>
  <p:tag name="SUIVIDELINIT" val="1"/>
  <p:tag name="SUIVISZX" val="7"/>
  <p:tag name="SUIVISZY" val="4"/>
  <p:tag name="SUIVIPOSX" val="1"/>
  <p:tag name="SUIVIPOSY" val="95"/>
  <p:tag name="SUIVIMAXX" val="15"/>
  <p:tag name="SUIVIMAXY" val="-1"/>
  <p:tag name="SUIVIBORDSZ" val="1"/>
  <p:tag name="SUIVIBORDCOUL" val="0"/>
  <p:tag name="SUIVIUSECOUL0" val="-1"/>
  <p:tag name="SUIVICOUL0" val="10261650"/>
  <p:tag name="SUIVICOUL1" val="3394560"/>
  <p:tag name="SUIVIUSECOULX" val="0"/>
  <p:tag name="QID" val="4"/>
  <p:tag name="QIDPERSO" val="4"/>
  <p:tag name="XCOPY" val="2.0"/>
  <p:tag name="SID" val="308"/>
  <p:tag name="PXID" val="1"/>
  <p:tag name="NAME" val="Combien coûte l'entretien annuel d'une chaudière? 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CHE5" val="5"/>
  <p:tag name="PTS5" val="0"/>
  <p:tag name="LBL5" val="5 - Aucune"/>
  <p:tag name="QID" val="5"/>
  <p:tag name="QIDPERSO" val="5"/>
  <p:tag name="XCOPY" val="2.0"/>
  <p:tag name="SID" val="310"/>
  <p:tag name="PXID" val="1"/>
  <p:tag name="QREPREP" val="4"/>
  <p:tag name="QTYPE" val="0"/>
  <p:tag name="NAME" val="Quelle énergie n’est pas convertible au gaz ?  (1)"/>
  <p:tag name="QREP" val="4"/>
  <p:tag name="TCHE1" val="1"/>
  <p:tag name="PTS1" val="0"/>
  <p:tag name="LBL1" val="&#10;1 - Le fioul&#10;"/>
  <p:tag name="TCHE2" val="2"/>
  <p:tag name="PTS2" val="0"/>
  <p:tag name="LBL2" val="&#10;2 - Le propane&#10;"/>
  <p:tag name="TCHE3" val="3"/>
  <p:tag name="PTS3" val="0"/>
  <p:tag name="LBL3" val="&#10;3 - Le bois&#10;"/>
  <p:tag name="TCHE4" val="4"/>
  <p:tag name="PTS4" val="0"/>
  <p:tag name="LBL4" val="&#10;4 - L’électricité&#10;"/>
  <p:tag name="VMIN" val="0"/>
  <p:tag name="VMAX" val="10"/>
  <p:tag name="NBDEC" val="0"/>
  <p:tag name="REPET" val="0"/>
  <p:tag name="NBINT" val="0"/>
  <p:tag name="AFFCPT" val="-1"/>
  <p:tag name="AFFCPTSLIDE" val="-1"/>
  <p:tag name="TPCPT" val="0"/>
  <p:tag name="REAFFRES" val="-1"/>
  <p:tag name="BOXTIMINGS" val="0"/>
  <p:tag name="SCOREMULTI" val="0"/>
  <p:tag name="DUREEVOTE" val="0"/>
  <p:tag name="OUVREAUTOMS" val="0"/>
  <p:tag name="DOGARDEVOTEOUVERT" val="0"/>
  <p:tag name="DOVOTEMULTIVOTE" val="0"/>
  <p:tag name="NEXTSLIDEAUTO" val="0"/>
  <p:tag name="DONEXTSLIDEAUTO" val="0"/>
  <p:tag name="SUIVIACTIF" val="0"/>
  <p:tag name="SUIVIQID" val="5"/>
  <p:tag name="SUIVINUMBOX" val="-1"/>
  <p:tag name="SUIVINOMBOX" val="0"/>
  <p:tag name="SUIVIVREP" val="0"/>
  <p:tag name="SUIVISCORE" val="0"/>
  <p:tag name="SUIVICOULSCORE" val="0"/>
  <p:tag name="SUIVITEMPS" val="0"/>
  <p:tag name="SUIVIDELINIT" val="1"/>
  <p:tag name="SUIVISZX" val="7"/>
  <p:tag name="SUIVISZY" val="4"/>
  <p:tag name="SUIVIPOSX" val="1"/>
  <p:tag name="SUIVIPOSY" val="95"/>
  <p:tag name="SUIVIMAXX" val="15"/>
  <p:tag name="SUIVIMAXY" val="-1"/>
  <p:tag name="SUIVIBORDSZ" val="1"/>
  <p:tag name="SUIVIBORDCOUL" val="0"/>
  <p:tag name="SUIVIUSECOUL0" val="-1"/>
  <p:tag name="SUIVICOUL0" val="10261650"/>
  <p:tag name="SUIVICOUL1" val="3394560"/>
  <p:tag name="SUIVIUSECOULX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éminaire du 10.11.2015"/>
  <p:tag name="PXID" val="1"/>
  <p:tag name="SID" val="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COPY" val=".0"/>
  <p:tag name="SID" val="306"/>
  <p:tag name="PXID" val="1"/>
  <p:tag name="NAME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REPREP" val="1"/>
  <p:tag name="QTYPE" val="0"/>
  <p:tag name="QREP" val="4"/>
  <p:tag name="TCHE1" val="1"/>
  <p:tag name="PTS1" val="0"/>
  <p:tag name="LBL1" val="1 - Trois (3)"/>
  <p:tag name="TCHE2" val="2"/>
  <p:tag name="PTS2" val="0"/>
  <p:tag name="LBL2" val="2 - Six (6)"/>
  <p:tag name="TCHE3" val="3"/>
  <p:tag name="PTS3" val="0"/>
  <p:tag name="LBL3" val="3 - Neuf (9)"/>
  <p:tag name="TCHE4" val="4"/>
  <p:tag name="PTS4" val="0"/>
  <p:tag name="LBL4" val="4 - Quatorze (14)"/>
  <p:tag name="VMIN" val="0"/>
  <p:tag name="VMAX" val="10"/>
  <p:tag name="NBDEC" val="0"/>
  <p:tag name="REPET" val="0"/>
  <p:tag name="NBINT" val="0"/>
  <p:tag name="AFFCPT" val="-1"/>
  <p:tag name="AFFCPTSLIDE" val="-1"/>
  <p:tag name="TPCPT" val="0"/>
  <p:tag name="REAFFRES" val="-1"/>
  <p:tag name="BOXTIMINGS" val="0"/>
  <p:tag name="SCOREMULTI" val="0"/>
  <p:tag name="DUREEVOTE" val="0"/>
  <p:tag name="OUVREAUTOMS" val="0"/>
  <p:tag name="DOGARDEVOTEOUVERT" val="0"/>
  <p:tag name="DOVOTEMULTIVOTE" val="0"/>
  <p:tag name="NEXTSLIDEAUTO" val="0"/>
  <p:tag name="DONEXTSLIDEAUTO" val="0"/>
  <p:tag name="SUIVIACTIF" val="0"/>
  <p:tag name="SUIVIQID" val="13"/>
  <p:tag name="SUIVINUMBOX" val="-1"/>
  <p:tag name="SUIVINOMBOX" val="0"/>
  <p:tag name="SUIVIVREP" val="0"/>
  <p:tag name="SUIVISCORE" val="0"/>
  <p:tag name="SUIVICOULSCORE" val="0"/>
  <p:tag name="SUIVITEMPS" val="0"/>
  <p:tag name="SUIVIDELINIT" val="1"/>
  <p:tag name="SUIVISZX" val="7"/>
  <p:tag name="SUIVISZY" val="4"/>
  <p:tag name="SUIVIPOSX" val="1"/>
  <p:tag name="SUIVIPOSY" val="95"/>
  <p:tag name="SUIVIMAXX" val="15"/>
  <p:tag name="SUIVIMAXY" val="-1"/>
  <p:tag name="SUIVIBORDSZ" val="1"/>
  <p:tag name="SUIVIBORDCOUL" val="0"/>
  <p:tag name="SUIVIUSECOUL0" val="-1"/>
  <p:tag name="SUIVICOUL0" val="10261650"/>
  <p:tag name="SUIVICOUL1" val="3394560"/>
  <p:tag name="SUIVIUSECOULX" val="0"/>
  <p:tag name="NAME" val="Combien y a-t-il de site d’injection de bio méthane en France qui injectent déjà dans le réseau GRDF?"/>
  <p:tag name="QID" val="6"/>
  <p:tag name="QIDPERSO" val="6"/>
  <p:tag name="XCOPY" val=".0"/>
  <p:tag name="SID" val="312"/>
  <p:tag name="PXID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REPREP" val="1"/>
  <p:tag name="QTYPE" val="0"/>
  <p:tag name="QREP" val="4"/>
  <p:tag name="TCHE1" val="1"/>
  <p:tag name="PTS1" val="0"/>
  <p:tag name="LBL1" val="1 - Le Gaz Naturel"/>
  <p:tag name="TCHE2" val="2"/>
  <p:tag name="PTS2" val="0"/>
  <p:tag name="LBL2" val="2 - Charbon"/>
  <p:tag name="TCHE3" val="3"/>
  <p:tag name="PTS3" val="0"/>
  <p:tag name="LBL3" val="3 - Le Fioul"/>
  <p:tag name="TCHE4" val="4"/>
  <p:tag name="PTS4" val="0"/>
  <p:tag name="LBL4" val="4 - GPL"/>
  <p:tag name="VMIN" val="0"/>
  <p:tag name="VMAX" val="10"/>
  <p:tag name="NBDEC" val="0"/>
  <p:tag name="REPET" val="0"/>
  <p:tag name="NBINT" val="0"/>
  <p:tag name="AFFCPT" val="-1"/>
  <p:tag name="AFFCPTSLIDE" val="-1"/>
  <p:tag name="TPCPT" val="0"/>
  <p:tag name="REAFFRES" val="-1"/>
  <p:tag name="BOXTIMINGS" val="0"/>
  <p:tag name="SCOREMULTI" val="0"/>
  <p:tag name="DUREEVOTE" val="0"/>
  <p:tag name="OUVREAUTOMS" val="0"/>
  <p:tag name="DOGARDEVOTEOUVERT" val="0"/>
  <p:tag name="DOVOTEMULTIVOTE" val="0"/>
  <p:tag name="NEXTSLIDEAUTO" val="0"/>
  <p:tag name="DONEXTSLIDEAUTO" val="0"/>
  <p:tag name="SUIVIACTIF" val="0"/>
  <p:tag name="SUIVIQID" val="12"/>
  <p:tag name="SUIVINUMBOX" val="-1"/>
  <p:tag name="SUIVINOMBOX" val="0"/>
  <p:tag name="SUIVIVREP" val="0"/>
  <p:tag name="SUIVISCORE" val="0"/>
  <p:tag name="SUIVICOULSCORE" val="0"/>
  <p:tag name="SUIVITEMPS" val="0"/>
  <p:tag name="SUIVIDELINIT" val="1"/>
  <p:tag name="SUIVISZX" val="7"/>
  <p:tag name="SUIVISZY" val="4"/>
  <p:tag name="SUIVIPOSX" val="1"/>
  <p:tag name="SUIVIPOSY" val="95"/>
  <p:tag name="SUIVIMAXX" val="15"/>
  <p:tag name="SUIVIMAXY" val="-1"/>
  <p:tag name="SUIVIBORDSZ" val="1"/>
  <p:tag name="SUIVIBORDCOUL" val="0"/>
  <p:tag name="SUIVIUSECOUL0" val="-1"/>
  <p:tag name="SUIVICOUL0" val="10261650"/>
  <p:tag name="SUIVICOUL1" val="3394560"/>
  <p:tag name="SUIVIUSECOULX" val="0"/>
  <p:tag name="QID" val="7"/>
  <p:tag name="QIDPERSO" val="7"/>
  <p:tag name="XCOPY" val="2.0"/>
  <p:tag name="SID" val="316"/>
  <p:tag name="PXID" val="1"/>
  <p:tag name="NAME" val="Parmi les énergies suivantes, laquelle émet le moins de CO2 ?  (1)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 (1)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hallenge TAG 2015"/>
  <p:tag name="PXID" val="1"/>
  <p:tag name="SID" val="26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lassement par agence"/>
  <p:tag name="PXID" val="1"/>
  <p:tag name="SID" val="28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hallenge relais 2016"/>
  <p:tag name="PXID" val="1"/>
  <p:tag name="SID" val="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a démarche (1)"/>
  <p:tag name="PXID" val="1"/>
  <p:tag name="SID" val="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a démarche"/>
  <p:tag name="PXID" val="1"/>
  <p:tag name="SID" val="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a démarche"/>
  <p:tag name="PXID" val="1"/>
  <p:tag name="SID" val="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hallenge TAG : le process"/>
  <p:tag name="PXID" val="1"/>
  <p:tag name="SID" val="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es nouveaux supports"/>
  <p:tag name="PXID" val="1"/>
  <p:tag name="SID" val="27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e kit du relais"/>
  <p:tag name="PXID" val="1"/>
  <p:tag name="SID" val="2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es nouveauté"/>
  <p:tag name="PXID" val="1"/>
  <p:tag name="SID" val="269"/>
</p:tagLst>
</file>

<file path=ppt/theme/theme1.xml><?xml version="1.0" encoding="utf-8"?>
<a:theme xmlns:a="http://schemas.openxmlformats.org/drawingml/2006/main" name="Theme GRDF">
  <a:themeElements>
    <a:clrScheme name="GRDF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53A1"/>
      </a:accent1>
      <a:accent2>
        <a:srgbClr val="009BC4"/>
      </a:accent2>
      <a:accent3>
        <a:srgbClr val="00B1AF"/>
      </a:accent3>
      <a:accent4>
        <a:srgbClr val="71B857"/>
      </a:accent4>
      <a:accent5>
        <a:srgbClr val="9796A3"/>
      </a:accent5>
      <a:accent6>
        <a:srgbClr val="FAB200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</TotalTime>
  <Words>725</Words>
  <Application>Microsoft Office PowerPoint</Application>
  <PresentationFormat>Affichage à l'écran (4:3)</PresentationFormat>
  <Paragraphs>213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6" baseType="lpstr">
      <vt:lpstr>Arial</vt:lpstr>
      <vt:lpstr>Avenir LT Std 65 Medium</vt:lpstr>
      <vt:lpstr>Calibri</vt:lpstr>
      <vt:lpstr>Courier New</vt:lpstr>
      <vt:lpstr>HelveticaNeueLT Std</vt:lpstr>
      <vt:lpstr>VAG Rounded Std Light</vt:lpstr>
      <vt:lpstr>Wingdings</vt:lpstr>
      <vt:lpstr>Theme GRDF</vt:lpstr>
      <vt:lpstr>Le challenge</vt:lpstr>
      <vt:lpstr>La démarche</vt:lpstr>
      <vt:lpstr>La démarche</vt:lpstr>
      <vt:lpstr>La démarche</vt:lpstr>
      <vt:lpstr>Challenge TAG : le process</vt:lpstr>
      <vt:lpstr>Challenge TAG : les étapes</vt:lpstr>
      <vt:lpstr>Challenge TAG : les étapes</vt:lpstr>
      <vt:lpstr>Les supports TAG</vt:lpstr>
      <vt:lpstr>Le kit du relais</vt:lpstr>
      <vt:lpstr>La boutique cadeaux</vt:lpstr>
      <vt:lpstr>Le site TAG</vt:lpstr>
      <vt:lpstr>Application TAG</vt:lpstr>
      <vt:lpstr>Présentation PowerPoint</vt:lpstr>
      <vt:lpstr>Quelle est la facture annuelle moyenne d’une maison de 110m² en IDF à l’électricité? </vt:lpstr>
      <vt:lpstr>Quelle est la facture annuelle moyenne d’une maison de 110m² en IDF au fuel?</vt:lpstr>
      <vt:lpstr>Quelle est la facture annuelle moyenne d’une maison de 110m² en IDF au gaz naturel?</vt:lpstr>
      <vt:lpstr>Facture annuelle moyenne des énergies</vt:lpstr>
      <vt:lpstr>Combien coûte l'entretien annuel  d'une chaudière? </vt:lpstr>
      <vt:lpstr>Présentation PowerPoint</vt:lpstr>
      <vt:lpstr>Quelles sont les énergies convertible au gaz ?  (plusieurs réponses possibles)</vt:lpstr>
      <vt:lpstr>Présentation PowerPoint</vt:lpstr>
      <vt:lpstr>Combien y a-t-il de site d’injection de bio méthane en France qui injectent déjà dans le réseau GRDF?</vt:lpstr>
      <vt:lpstr>Les sites de biométhane</vt:lpstr>
      <vt:lpstr>Parmi les énergies suivantes, laquelle émet le moins de CO2 ? </vt:lpstr>
      <vt:lpstr>Le gaz Naturel</vt:lpstr>
      <vt:lpstr>Challenge TAG 2015</vt:lpstr>
      <vt:lpstr>Classement par agence</vt:lpstr>
      <vt:lpstr>Challenge relais 2016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seven</dc:creator>
  <cp:lastModifiedBy>Laurent MERTUK</cp:lastModifiedBy>
  <cp:revision>159</cp:revision>
  <cp:lastPrinted>2015-11-09T11:15:44Z</cp:lastPrinted>
  <dcterms:created xsi:type="dcterms:W3CDTF">2015-10-26T14:49:33Z</dcterms:created>
  <dcterms:modified xsi:type="dcterms:W3CDTF">2016-09-20T09:30:45Z</dcterms:modified>
</cp:coreProperties>
</file>